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ews Cycle"/>
      <p:regular r:id="rId30"/>
      <p:bold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CF9621-2A2E-4A10-8918-18BF6EE96FF8}">
  <a:tblStyle styleId="{90CF9621-2A2E-4A10-8918-18BF6EE96F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ewsCycle-bold.fntdata"/><Relationship Id="rId30" Type="http://schemas.openxmlformats.org/officeDocument/2006/relationships/font" Target="fonts/NewsCycle-regular.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ade82bcd3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ade82bc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adf992332_1_7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adf992332_1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right skewed - anticipated except for years (well made buildings)</a:t>
            </a:r>
            <a:endParaRPr/>
          </a:p>
          <a:p>
            <a:pPr indent="-317500" lvl="0" marL="457200" rtl="0" algn="l">
              <a:spcBef>
                <a:spcPts val="0"/>
              </a:spcBef>
              <a:spcAft>
                <a:spcPts val="0"/>
              </a:spcAft>
              <a:buSzPts val="1400"/>
              <a:buChar char="-"/>
            </a:pPr>
            <a:r>
              <a:rPr lang="en"/>
              <a:t>To comment more we go to data distribution after log transformation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bb120d609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bb120d6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Sale price - distribution is fairly normal, high mean-&gt; corroborates with manhattan being an expensive place!</a:t>
            </a:r>
            <a:endParaRPr/>
          </a:p>
          <a:p>
            <a:pPr indent="-317500" lvl="0" marL="457200" rtl="0" algn="l">
              <a:spcBef>
                <a:spcPts val="0"/>
              </a:spcBef>
              <a:spcAft>
                <a:spcPts val="0"/>
              </a:spcAft>
              <a:buSzPts val="1400"/>
              <a:buChar char="-"/>
            </a:pPr>
            <a:r>
              <a:rPr lang="en"/>
              <a:t>Similar </a:t>
            </a:r>
            <a:r>
              <a:rPr lang="en"/>
              <a:t>distribution</a:t>
            </a:r>
            <a:r>
              <a:rPr lang="en"/>
              <a:t> for residential units and total units -&gt; if the property has </a:t>
            </a:r>
            <a:r>
              <a:rPr lang="en"/>
              <a:t>residential</a:t>
            </a:r>
            <a:r>
              <a:rPr lang="en"/>
              <a:t> unit, ratio of residential to commercial unit is very high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bb120d609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bb120d6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Building class category : lot of rental apartments were sold</a:t>
            </a:r>
            <a:endParaRPr/>
          </a:p>
          <a:p>
            <a:pPr indent="-317500" lvl="1" marL="914400" rtl="0" algn="l">
              <a:spcBef>
                <a:spcPts val="0"/>
              </a:spcBef>
              <a:spcAft>
                <a:spcPts val="0"/>
              </a:spcAft>
              <a:buSzPts val="1400"/>
              <a:buChar char="-"/>
            </a:pPr>
            <a:r>
              <a:rPr lang="en"/>
              <a:t>Post covid comeback triggered the demand for rental apartments, catering to </a:t>
            </a:r>
            <a:r>
              <a:rPr lang="en"/>
              <a:t>uncertainty</a:t>
            </a:r>
            <a:r>
              <a:rPr lang="en"/>
              <a:t> of </a:t>
            </a:r>
            <a:endParaRPr/>
          </a:p>
          <a:p>
            <a:pPr indent="-317500" lvl="1" marL="914400" rtl="0" algn="l">
              <a:spcBef>
                <a:spcPts val="0"/>
              </a:spcBef>
              <a:spcAft>
                <a:spcPts val="0"/>
              </a:spcAft>
              <a:buSzPts val="1400"/>
              <a:buChar char="-"/>
            </a:pPr>
            <a:r>
              <a:rPr lang="en"/>
              <a:t>good source of </a:t>
            </a:r>
            <a:r>
              <a:rPr lang="en"/>
              <a:t>investment</a:t>
            </a:r>
            <a:r>
              <a:rPr lang="en"/>
              <a:t> for rental property</a:t>
            </a:r>
            <a:endParaRPr/>
          </a:p>
          <a:p>
            <a:pPr indent="-317500" lvl="0" marL="457200" rtl="0" algn="l">
              <a:spcBef>
                <a:spcPts val="0"/>
              </a:spcBef>
              <a:spcAft>
                <a:spcPts val="0"/>
              </a:spcAft>
              <a:buSzPts val="1400"/>
              <a:buChar char="-"/>
            </a:pPr>
            <a:r>
              <a:rPr lang="en"/>
              <a:t>Neighborhood wheeresold the maximum amount of properties</a:t>
            </a:r>
            <a:endParaRPr/>
          </a:p>
          <a:p>
            <a:pPr indent="-317500" lvl="0" marL="457200" rtl="0" algn="l">
              <a:spcBef>
                <a:spcPts val="0"/>
              </a:spcBef>
              <a:spcAft>
                <a:spcPts val="0"/>
              </a:spcAft>
              <a:buSzPts val="1400"/>
              <a:buChar char="-"/>
            </a:pPr>
            <a:r>
              <a:rPr lang="en"/>
              <a:t>Harlem central close proximity to popular neighborhoods in upper manhattan and </a:t>
            </a:r>
            <a:r>
              <a:rPr lang="en">
                <a:solidFill>
                  <a:schemeClr val="dk1"/>
                </a:solidFill>
              </a:rPr>
              <a:t>upper west side – very accessible while being cheaper than those neighborhoods</a:t>
            </a:r>
            <a:endParaRPr/>
          </a:p>
          <a:p>
            <a:pPr indent="-317500" lvl="0" marL="457200" rtl="0" algn="l">
              <a:spcBef>
                <a:spcPts val="0"/>
              </a:spcBef>
              <a:spcAft>
                <a:spcPts val="0"/>
              </a:spcAft>
              <a:buSzPts val="1400"/>
              <a:buChar char="-"/>
            </a:pPr>
            <a:r>
              <a:rPr lang="en"/>
              <a:t>Tribeca - office space, count is high</a:t>
            </a:r>
            <a:endParaRPr/>
          </a:p>
          <a:p>
            <a:pPr indent="-317500" lvl="0" marL="457200" rtl="0" algn="l">
              <a:spcBef>
                <a:spcPts val="0"/>
              </a:spcBef>
              <a:spcAft>
                <a:spcPts val="0"/>
              </a:spcAft>
              <a:buSzPts val="1400"/>
              <a:buChar char="-"/>
            </a:pPr>
            <a:r>
              <a:rPr lang="en"/>
              <a:t>Upper east side - in demand (amenities luxury)- </a:t>
            </a:r>
            <a:r>
              <a:rPr lang="en"/>
              <a:t>count</a:t>
            </a:r>
            <a:r>
              <a:rPr lang="en"/>
              <a:t> is high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bade82bcd3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ade82bc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adf992332_1_6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adf992332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real estate agent focusing on residential units, it is essential that the clustering being performed is on residential units. The procedure begins with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Filtering out only residential properties in interest of catering to real estate agents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Two additional columns are introduced focusing on the age and the gross square feet per unit of each property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badf992332_1_8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badf992332_1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Data standardization and normalization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Standardize the data using robust standardization using RobScale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Aids in dealing with outliers in the data (can add previous k-means graph with outliers) </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Normalize the standardized data using log transformation??</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adf992332_1_6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adf992332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Perform unsupervised learning technique of k-means clustering used to group data into clusters based on their similarities </a:t>
            </a:r>
            <a:endParaRPr/>
          </a:p>
          <a:p>
            <a:pPr indent="-317500" lvl="1" marL="914400" rtl="0" algn="l">
              <a:spcBef>
                <a:spcPts val="0"/>
              </a:spcBef>
              <a:spcAft>
                <a:spcPts val="0"/>
              </a:spcAft>
              <a:buSzPts val="1400"/>
              <a:buChar char="-"/>
            </a:pPr>
            <a:r>
              <a:rPr lang="en"/>
              <a:t>The features we are focusing on are gross sq feet per unit (found by dividing gross sq ft by total units) and its respective sale price</a:t>
            </a:r>
            <a:endParaRPr/>
          </a:p>
          <a:p>
            <a:pPr indent="-317500" lvl="1" marL="914400" rtl="0" algn="l">
              <a:spcBef>
                <a:spcPts val="0"/>
              </a:spcBef>
              <a:spcAft>
                <a:spcPts val="0"/>
              </a:spcAft>
              <a:buSzPts val="1400"/>
              <a:buChar char="-"/>
            </a:pPr>
            <a:r>
              <a:rPr lang="en"/>
              <a:t>Upto 15 clusters, with this information we plot an elbow plot and determine most appropriate value of k (add elbow plot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WSS</a:t>
            </a:r>
            <a:endParaRPr>
              <a:solidFill>
                <a:schemeClr val="dk1"/>
              </a:solidFill>
            </a:endParaRPr>
          </a:p>
          <a:p>
            <a:pPr indent="-301625" lvl="0" marL="457200" rtl="0" algn="l">
              <a:lnSpc>
                <a:spcPct val="115000"/>
              </a:lnSpc>
              <a:spcBef>
                <a:spcPts val="0"/>
              </a:spcBef>
              <a:spcAft>
                <a:spcPts val="0"/>
              </a:spcAft>
              <a:buClr>
                <a:srgbClr val="444444"/>
              </a:buClr>
              <a:buSzPts val="1150"/>
              <a:buChar char="●"/>
            </a:pPr>
            <a:r>
              <a:rPr lang="en" sz="1150">
                <a:solidFill>
                  <a:srgbClr val="444444"/>
                </a:solidFill>
                <a:highlight>
                  <a:srgbClr val="FFFFFF"/>
                </a:highlight>
              </a:rPr>
              <a:t>WSS Plot also called </a:t>
            </a:r>
            <a:r>
              <a:rPr b="1" lang="en" sz="1150">
                <a:solidFill>
                  <a:srgbClr val="444444"/>
                </a:solidFill>
                <a:highlight>
                  <a:srgbClr val="FFFFFF"/>
                </a:highlight>
              </a:rPr>
              <a:t>“Within Sum of Squares”</a:t>
            </a:r>
            <a:r>
              <a:rPr lang="en" sz="1150">
                <a:solidFill>
                  <a:srgbClr val="444444"/>
                </a:solidFill>
                <a:highlight>
                  <a:srgbClr val="FFFFFF"/>
                </a:highlight>
              </a:rPr>
              <a:t> helps to decide the value of K (number of clusters).</a:t>
            </a:r>
            <a:endParaRPr sz="1150">
              <a:solidFill>
                <a:srgbClr val="444444"/>
              </a:solidFill>
              <a:highlight>
                <a:srgbClr val="FFFFFF"/>
              </a:highlight>
            </a:endParaRPr>
          </a:p>
          <a:p>
            <a:pPr indent="-301625" lvl="0" marL="457200" rtl="0" algn="l">
              <a:lnSpc>
                <a:spcPct val="115000"/>
              </a:lnSpc>
              <a:spcBef>
                <a:spcPts val="0"/>
              </a:spcBef>
              <a:spcAft>
                <a:spcPts val="0"/>
              </a:spcAft>
              <a:buClr>
                <a:srgbClr val="444444"/>
              </a:buClr>
              <a:buSzPts val="1150"/>
              <a:buChar char="●"/>
            </a:pPr>
            <a:r>
              <a:rPr lang="en" sz="1150">
                <a:solidFill>
                  <a:srgbClr val="444444"/>
                </a:solidFill>
                <a:highlight>
                  <a:srgbClr val="FFFFFF"/>
                </a:highlight>
              </a:rPr>
              <a:t>The values taken to plot the WSS plot will be the variance from each observation in the clusters to its centroid, summing up to obtain a value.</a:t>
            </a:r>
            <a:endParaRPr/>
          </a:p>
          <a:p>
            <a:pPr indent="0" lvl="0" marL="0" rtl="0" algn="l">
              <a:spcBef>
                <a:spcPts val="34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badf992332_1_8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badf992332_1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elbow method involves fitting the model for a range of values for k and plotting the values of the cost function (inertia) associated with each value of k. The goal is t</a:t>
            </a:r>
            <a:r>
              <a:rPr b="1" lang="en">
                <a:solidFill>
                  <a:schemeClr val="dk1"/>
                </a:solidFill>
              </a:rPr>
              <a:t>o choose a small value of k that still has a low cost (inertia), yet a smaller k means fewer clusters, which is simpler and potentially more interpretable.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fit the model with k values ranging from 1 to 15 and plot the cost function values, a steep decline in the cost function is observed from k=1 to k=4, a slower decline from k=4 to k=6, and an even slower decline from k=6 to k=15. In this case, the elbow would be at </a:t>
            </a:r>
            <a:r>
              <a:rPr b="1" lang="en">
                <a:solidFill>
                  <a:schemeClr val="dk1"/>
                </a:solidFill>
              </a:rPr>
              <a:t>k=4</a:t>
            </a:r>
            <a:r>
              <a:rPr b="1" lang="en">
                <a:solidFill>
                  <a:schemeClr val="dk1"/>
                </a:solidFill>
              </a:rPr>
              <a:t>, indicating that 3 is the optimal number of clusters for the data.</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badf992332_1_8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badf992332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2f7c811ed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2f7c811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adf992332_1_7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badf992332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WSS</a:t>
            </a:r>
            <a:endParaRPr>
              <a:solidFill>
                <a:schemeClr val="dk1"/>
              </a:solidFill>
            </a:endParaRPr>
          </a:p>
          <a:p>
            <a:pPr indent="-301625" lvl="0" marL="901700" rtl="0" algn="l">
              <a:lnSpc>
                <a:spcPct val="115000"/>
              </a:lnSpc>
              <a:spcBef>
                <a:spcPts val="0"/>
              </a:spcBef>
              <a:spcAft>
                <a:spcPts val="0"/>
              </a:spcAft>
              <a:buClr>
                <a:srgbClr val="444444"/>
              </a:buClr>
              <a:buSzPts val="1150"/>
              <a:buChar char="●"/>
            </a:pPr>
            <a:r>
              <a:rPr lang="en" sz="1150">
                <a:solidFill>
                  <a:srgbClr val="444444"/>
                </a:solidFill>
                <a:highlight>
                  <a:srgbClr val="FFFFFF"/>
                </a:highlight>
              </a:rPr>
              <a:t>WSS Plot also called </a:t>
            </a:r>
            <a:r>
              <a:rPr b="1" lang="en" sz="1150">
                <a:solidFill>
                  <a:srgbClr val="444444"/>
                </a:solidFill>
                <a:highlight>
                  <a:srgbClr val="FFFFFF"/>
                </a:highlight>
              </a:rPr>
              <a:t>“Within Sum of Squares”</a:t>
            </a:r>
            <a:r>
              <a:rPr lang="en" sz="1150">
                <a:solidFill>
                  <a:srgbClr val="444444"/>
                </a:solidFill>
                <a:highlight>
                  <a:srgbClr val="FFFFFF"/>
                </a:highlight>
              </a:rPr>
              <a:t> helps to decide the value of K (number of clusters).</a:t>
            </a:r>
            <a:endParaRPr sz="1150">
              <a:solidFill>
                <a:srgbClr val="444444"/>
              </a:solidFill>
              <a:highlight>
                <a:srgbClr val="FFFFFF"/>
              </a:highlight>
            </a:endParaRPr>
          </a:p>
          <a:p>
            <a:pPr indent="-301625" lvl="0" marL="901700" rtl="0" algn="l">
              <a:lnSpc>
                <a:spcPct val="115000"/>
              </a:lnSpc>
              <a:spcBef>
                <a:spcPts val="0"/>
              </a:spcBef>
              <a:spcAft>
                <a:spcPts val="0"/>
              </a:spcAft>
              <a:buClr>
                <a:srgbClr val="444444"/>
              </a:buClr>
              <a:buSzPts val="1150"/>
              <a:buChar char="●"/>
            </a:pPr>
            <a:r>
              <a:rPr lang="en" sz="1150">
                <a:solidFill>
                  <a:srgbClr val="444444"/>
                </a:solidFill>
                <a:highlight>
                  <a:srgbClr val="FFFFFF"/>
                </a:highlight>
              </a:rPr>
              <a:t>The values taken to plot the WSS plot will </a:t>
            </a:r>
            <a:r>
              <a:rPr b="1" lang="en" sz="1150">
                <a:solidFill>
                  <a:srgbClr val="444444"/>
                </a:solidFill>
                <a:highlight>
                  <a:srgbClr val="FFFFFF"/>
                </a:highlight>
              </a:rPr>
              <a:t>be the variance from each observation in the clusters to its centroid, summing up to obtain a value.</a:t>
            </a:r>
            <a:endParaRPr b="1" sz="1150">
              <a:solidFill>
                <a:srgbClr val="444444"/>
              </a:solidFill>
              <a:highlight>
                <a:srgbClr val="FFFFFF"/>
              </a:highlight>
            </a:endParaRPr>
          </a:p>
          <a:p>
            <a:pPr indent="-301625" lvl="0" marL="901700" rtl="0" algn="l">
              <a:lnSpc>
                <a:spcPct val="115000"/>
              </a:lnSpc>
              <a:spcBef>
                <a:spcPts val="0"/>
              </a:spcBef>
              <a:spcAft>
                <a:spcPts val="0"/>
              </a:spcAft>
              <a:buClr>
                <a:srgbClr val="444444"/>
              </a:buClr>
              <a:buSzPts val="1150"/>
              <a:buChar char="●"/>
            </a:pPr>
            <a:r>
              <a:rPr lang="en" sz="1150">
                <a:solidFill>
                  <a:srgbClr val="444444"/>
                </a:solidFill>
                <a:highlight>
                  <a:srgbClr val="FFFFFF"/>
                </a:highlight>
              </a:rPr>
              <a:t>minimizing the sum of squares may be the primary objective of the clustering analysis, </a:t>
            </a:r>
            <a:r>
              <a:rPr b="1" lang="en" sz="1150">
                <a:solidFill>
                  <a:srgbClr val="444444"/>
                </a:solidFill>
                <a:highlight>
                  <a:srgbClr val="FFFFFF"/>
                </a:highlight>
              </a:rPr>
              <a:t>as it can help to identify groups of data points that are more homogenous and distinct from one another.</a:t>
            </a:r>
            <a:endParaRPr b="1" sz="1150">
              <a:solidFill>
                <a:srgbClr val="444444"/>
              </a:solidFill>
              <a:highlight>
                <a:srgbClr val="FFFFFF"/>
              </a:highlight>
            </a:endParaRPr>
          </a:p>
          <a:p>
            <a:pPr indent="-301625" lvl="0" marL="901700" rtl="0" algn="l">
              <a:lnSpc>
                <a:spcPct val="115000"/>
              </a:lnSpc>
              <a:spcBef>
                <a:spcPts val="0"/>
              </a:spcBef>
              <a:spcAft>
                <a:spcPts val="0"/>
              </a:spcAft>
              <a:buClr>
                <a:srgbClr val="444444"/>
              </a:buClr>
              <a:buSzPts val="1150"/>
              <a:buChar char="●"/>
            </a:pPr>
            <a:r>
              <a:t/>
            </a:r>
            <a:endParaRPr sz="1150">
              <a:solidFill>
                <a:srgbClr val="444444"/>
              </a:solidFill>
              <a:highlight>
                <a:srgbClr val="FFFFFF"/>
              </a:highlight>
            </a:endParaRPr>
          </a:p>
          <a:p>
            <a:pPr indent="0" lvl="0" marL="0" rtl="0" algn="l">
              <a:lnSpc>
                <a:spcPct val="115000"/>
              </a:lnSpc>
              <a:spcBef>
                <a:spcPts val="3400"/>
              </a:spcBef>
              <a:spcAft>
                <a:spcPts val="3400"/>
              </a:spcAft>
              <a:buNone/>
            </a:pPr>
            <a:r>
              <a:rPr lang="en" sz="1150">
                <a:solidFill>
                  <a:srgbClr val="444444"/>
                </a:solidFill>
                <a:highlight>
                  <a:srgbClr val="FFFFFF"/>
                </a:highlight>
              </a:rPr>
              <a:t>In k-means clustering, the goal is to minimize the within sum of squares by finding the optimal partition of the data into k clusters. The within sum of squares can be used as a measure of how well the clusters fit the data, with smaller values indicating a better fit. It is often used in conjunction with other measures, such as the silhouette score, to evaluate the quality of the clusters produced by a k-means clustering algorithm.</a:t>
            </a:r>
            <a:endParaRPr sz="1150">
              <a:solidFill>
                <a:srgbClr val="44444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ade82bcd3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bade82bc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badf992332_1_8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badf992332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
            </a:r>
            <a:r>
              <a:rPr lang="en">
                <a:solidFill>
                  <a:schemeClr val="dk1"/>
                </a:solidFill>
              </a:rPr>
              <a:t>ata mapping and proptech tools such as the Manhattan Real Estate Tool can be valuable resources for real estate professionals, helping them to visualize and analyze data in a way that is meaningful and useful. By leveraging these tools, real estate professionals can make more informed decisions when advising clients on buying or selling properties, and can more effectively market properties to the right audience.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a41051d55_1_7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a41051d55_1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adf99233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badf9923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mapping is an important tool in real estate because it allows professionals to visualize and analyze spatial data in a way that is meaningful and useful. A real estate professional can use this tool to assess the desirability of a particular property not just based on sale price but on several factors like neighborhood, building class categories, and tax categories. Using this tool, a real estate professional can recommend properties to their clients powered by data!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adf992332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adf99233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PropTech</a:t>
            </a:r>
            <a:r>
              <a:rPr lang="en">
                <a:solidFill>
                  <a:schemeClr val="dk1"/>
                </a:solidFill>
              </a:rPr>
              <a:t> can assist with market analysis, allowing agents to better understand local real estate trends, and with client prefences, helping agents to identify the types of properties and neighborhoods that are most likely to appeal to their target client base.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2f7c811e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2f7c811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goal of data cleaning is to ensure that the data is accurate, consistent, and ready for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steps were taken to clean the Rolling Manhattan Dataset: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Using geocoding APIs, longitude and latitude were added.</a:t>
            </a:r>
            <a:endParaRPr/>
          </a:p>
          <a:p>
            <a:pPr indent="-317500" lvl="0" marL="457200" rtl="0" algn="l">
              <a:spcBef>
                <a:spcPts val="0"/>
              </a:spcBef>
              <a:spcAft>
                <a:spcPts val="0"/>
              </a:spcAft>
              <a:buSzPts val="1400"/>
              <a:buChar char="●"/>
            </a:pPr>
            <a:r>
              <a:rPr lang="en"/>
              <a:t>Irrelevant columns such as borough easement were removed.</a:t>
            </a:r>
            <a:endParaRPr/>
          </a:p>
          <a:p>
            <a:pPr indent="-317500" lvl="0" marL="457200" rtl="0" algn="l">
              <a:spcBef>
                <a:spcPts val="0"/>
              </a:spcBef>
              <a:spcAft>
                <a:spcPts val="0"/>
              </a:spcAft>
              <a:buSzPts val="1400"/>
              <a:buChar char="●"/>
            </a:pPr>
            <a:r>
              <a:rPr lang="en"/>
              <a:t>Detect and remove duplicate rows</a:t>
            </a:r>
            <a:endParaRPr/>
          </a:p>
          <a:p>
            <a:pPr indent="-317500" lvl="0" marL="457200" rtl="0" algn="l">
              <a:spcBef>
                <a:spcPts val="0"/>
              </a:spcBef>
              <a:spcAft>
                <a:spcPts val="0"/>
              </a:spcAft>
              <a:buSzPts val="1400"/>
              <a:buChar char="●"/>
            </a:pPr>
            <a:r>
              <a:rPr lang="en"/>
              <a:t>Convert columns to the appropriate types (eg: 'neighborhood' from character to factor type)</a:t>
            </a:r>
            <a:endParaRPr/>
          </a:p>
          <a:p>
            <a:pPr indent="0" lvl="0" marL="0" rtl="0" algn="l">
              <a:spcBef>
                <a:spcPts val="0"/>
              </a:spcBef>
              <a:spcAft>
                <a:spcPts val="0"/>
              </a:spcAft>
              <a:buNone/>
            </a:pPr>
            <a:r>
              <a:t/>
            </a:r>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Rolling manhattan – remove rows manually</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Add longitude and latitude slide - named data.csv (22435 rows, 23 variables) (geocoding api) </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Removing 7 columns – borough, easement, apartment number, address, zip code, block, lot</a:t>
            </a:r>
            <a:endParaRPr>
              <a:solidFill>
                <a:srgbClr val="062133"/>
              </a:solidFill>
              <a:latin typeface="News Cycle"/>
              <a:ea typeface="News Cycle"/>
              <a:cs typeface="News Cycle"/>
              <a:sym typeface="News Cycle"/>
            </a:endParaRPr>
          </a:p>
          <a:p>
            <a:pPr indent="-298450" lvl="1" marL="914400" rtl="0" algn="l">
              <a:lnSpc>
                <a:spcPct val="150000"/>
              </a:lnSpc>
              <a:spcBef>
                <a:spcPts val="0"/>
              </a:spcBef>
              <a:spcAft>
                <a:spcPts val="0"/>
              </a:spcAft>
              <a:buClr>
                <a:srgbClr val="FFD785"/>
              </a:buClr>
              <a:buSzPts val="1100"/>
              <a:buFont typeface="News Cycle"/>
              <a:buChar char="▹"/>
            </a:pPr>
            <a:r>
              <a:rPr lang="en">
                <a:solidFill>
                  <a:srgbClr val="062133"/>
                </a:solidFill>
                <a:latin typeface="News Cycle"/>
                <a:ea typeface="News Cycle"/>
                <a:cs typeface="News Cycle"/>
                <a:sym typeface="News Cycle"/>
              </a:rPr>
              <a:t>285 duplicate rows </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Conversion to factors </a:t>
            </a:r>
            <a:endParaRPr>
              <a:solidFill>
                <a:srgbClr val="062133"/>
              </a:solidFill>
              <a:latin typeface="News Cycle"/>
              <a:ea typeface="News Cycle"/>
              <a:cs typeface="News Cycle"/>
              <a:sym typeface="News Cycle"/>
            </a:endParaRPr>
          </a:p>
          <a:p>
            <a:pPr indent="-298450" lvl="1" marL="914400" rtl="0" algn="l">
              <a:lnSpc>
                <a:spcPct val="150000"/>
              </a:lnSpc>
              <a:spcBef>
                <a:spcPts val="0"/>
              </a:spcBef>
              <a:spcAft>
                <a:spcPts val="0"/>
              </a:spcAft>
              <a:buClr>
                <a:srgbClr val="FFD785"/>
              </a:buClr>
              <a:buSzPts val="1100"/>
              <a:buFont typeface="News Cycle"/>
              <a:buChar char="▹"/>
            </a:pPr>
            <a:r>
              <a:rPr lang="en">
                <a:solidFill>
                  <a:srgbClr val="062133"/>
                </a:solidFill>
                <a:latin typeface="News Cycle"/>
                <a:ea typeface="News Cycle"/>
                <a:cs typeface="News Cycle"/>
                <a:sym typeface="News Cycle"/>
              </a:rPr>
              <a:t>Neighborhood, build class category, tax class at present, building class at present, tax class at time of sale, building class at time of sale</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Conversion to numeric</a:t>
            </a:r>
            <a:endParaRPr>
              <a:solidFill>
                <a:srgbClr val="062133"/>
              </a:solidFill>
              <a:latin typeface="News Cycle"/>
              <a:ea typeface="News Cycle"/>
              <a:cs typeface="News Cycle"/>
              <a:sym typeface="News Cycle"/>
            </a:endParaRPr>
          </a:p>
          <a:p>
            <a:pPr indent="-298450" lvl="1" marL="914400" rtl="0" algn="l">
              <a:lnSpc>
                <a:spcPct val="150000"/>
              </a:lnSpc>
              <a:spcBef>
                <a:spcPts val="0"/>
              </a:spcBef>
              <a:spcAft>
                <a:spcPts val="0"/>
              </a:spcAft>
              <a:buClr>
                <a:srgbClr val="FFD785"/>
              </a:buClr>
              <a:buSzPts val="1100"/>
              <a:buFont typeface="News Cycle"/>
              <a:buChar char="▹"/>
            </a:pPr>
            <a:r>
              <a:rPr lang="en">
                <a:solidFill>
                  <a:srgbClr val="062133"/>
                </a:solidFill>
                <a:latin typeface="News Cycle"/>
                <a:ea typeface="News Cycle"/>
                <a:cs typeface="News Cycle"/>
                <a:sym typeface="News Cycle"/>
              </a:rPr>
              <a:t>Longitude, latitude, sale price</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Conversion to date </a:t>
            </a:r>
            <a:endParaRPr>
              <a:solidFill>
                <a:srgbClr val="062133"/>
              </a:solidFill>
              <a:latin typeface="News Cycle"/>
              <a:ea typeface="News Cycle"/>
              <a:cs typeface="News Cycle"/>
              <a:sym typeface="News Cycle"/>
            </a:endParaRPr>
          </a:p>
          <a:p>
            <a:pPr indent="-298450" lvl="1" marL="914400" rtl="0" algn="l">
              <a:lnSpc>
                <a:spcPct val="150000"/>
              </a:lnSpc>
              <a:spcBef>
                <a:spcPts val="0"/>
              </a:spcBef>
              <a:spcAft>
                <a:spcPts val="0"/>
              </a:spcAft>
              <a:buClr>
                <a:srgbClr val="FFD785"/>
              </a:buClr>
              <a:buSzPts val="1100"/>
              <a:buFont typeface="News Cycle"/>
              <a:buChar char="▹"/>
            </a:pPr>
            <a:r>
              <a:rPr lang="en">
                <a:solidFill>
                  <a:srgbClr val="062133"/>
                </a:solidFill>
                <a:latin typeface="News Cycle"/>
                <a:ea typeface="News Cycle"/>
                <a:cs typeface="News Cycle"/>
                <a:sym typeface="News Cycle"/>
              </a:rPr>
              <a:t>Sale date </a:t>
            </a:r>
            <a:endParaRPr>
              <a:solidFill>
                <a:srgbClr val="062133"/>
              </a:solidFill>
              <a:latin typeface="News Cycle"/>
              <a:ea typeface="News Cycle"/>
              <a:cs typeface="News Cycle"/>
              <a:sym typeface="News Cycle"/>
            </a:endParaRPr>
          </a:p>
          <a:p>
            <a:pPr indent="-298450" lvl="0" marL="4572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Remove zeros in sale price (transfer of ownership)</a:t>
            </a:r>
            <a:endParaRPr>
              <a:solidFill>
                <a:srgbClr val="062133"/>
              </a:solidFill>
              <a:latin typeface="News Cycle"/>
              <a:ea typeface="News Cycle"/>
              <a:cs typeface="News Cycle"/>
              <a:sym typeface="News Cycle"/>
            </a:endParaRPr>
          </a:p>
          <a:p>
            <a:pPr indent="-298450" lvl="0" marL="9144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The first step that  removed columns with more than 60% missing rate</a:t>
            </a:r>
            <a:endParaRPr>
              <a:solidFill>
                <a:srgbClr val="062133"/>
              </a:solidFill>
              <a:latin typeface="News Cycle"/>
              <a:ea typeface="News Cycle"/>
              <a:cs typeface="News Cycle"/>
              <a:sym typeface="News Cycle"/>
            </a:endParaRPr>
          </a:p>
          <a:p>
            <a:pPr indent="-298450" lvl="0" marL="9144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Data og — if columns with &lt; 10% of missing values then we drop the rows as well (16448 rows, 11 columns)</a:t>
            </a:r>
            <a:endParaRPr>
              <a:solidFill>
                <a:srgbClr val="062133"/>
              </a:solidFill>
              <a:latin typeface="News Cycle"/>
              <a:ea typeface="News Cycle"/>
              <a:cs typeface="News Cycle"/>
              <a:sym typeface="News Cycle"/>
            </a:endParaRPr>
          </a:p>
          <a:p>
            <a:pPr indent="-298450" lvl="0" marL="9144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Data sqrft — % of missing values is # less than 4%, we simply remove them (783,  16 columns)</a:t>
            </a:r>
            <a:endParaRPr>
              <a:solidFill>
                <a:srgbClr val="062133"/>
              </a:solidFill>
              <a:latin typeface="News Cycle"/>
              <a:ea typeface="News Cycle"/>
              <a:cs typeface="News Cycle"/>
              <a:sym typeface="News Cycle"/>
            </a:endParaRPr>
          </a:p>
          <a:p>
            <a:pPr indent="-298450" lvl="0" marL="9144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Data units — Sum of commercial and resident need to be 1 (1828, 14 columns)</a:t>
            </a:r>
            <a:endParaRPr>
              <a:solidFill>
                <a:srgbClr val="062133"/>
              </a:solidFill>
              <a:latin typeface="News Cycle"/>
              <a:ea typeface="News Cycle"/>
              <a:cs typeface="News Cycle"/>
              <a:sym typeface="News Cycle"/>
            </a:endParaRPr>
          </a:p>
          <a:p>
            <a:pPr indent="-298450" lvl="1" marL="1371600" rtl="0" algn="l">
              <a:lnSpc>
                <a:spcPct val="150000"/>
              </a:lnSpc>
              <a:spcBef>
                <a:spcPts val="0"/>
              </a:spcBef>
              <a:spcAft>
                <a:spcPts val="0"/>
              </a:spcAft>
              <a:buClr>
                <a:srgbClr val="062133"/>
              </a:buClr>
              <a:buSzPts val="1100"/>
              <a:buFont typeface="News Cycle"/>
              <a:buChar char="▹"/>
            </a:pPr>
            <a:r>
              <a:rPr lang="en">
                <a:solidFill>
                  <a:srgbClr val="062133"/>
                </a:solidFill>
                <a:latin typeface="News Cycle"/>
                <a:ea typeface="News Cycle"/>
                <a:cs typeface="News Cycle"/>
                <a:sym typeface="News Cycle"/>
              </a:rPr>
              <a:t>Land sqft is dropped</a:t>
            </a:r>
            <a:endParaRPr>
              <a:solidFill>
                <a:srgbClr val="062133"/>
              </a:solidFill>
              <a:latin typeface="News Cycle"/>
              <a:ea typeface="News Cycle"/>
              <a:cs typeface="News Cycle"/>
              <a:sym typeface="News Cycle"/>
            </a:endParaRPr>
          </a:p>
          <a:p>
            <a:pPr indent="-298450" lvl="1" marL="1371600" rtl="0" algn="l">
              <a:lnSpc>
                <a:spcPct val="150000"/>
              </a:lnSpc>
              <a:spcBef>
                <a:spcPts val="0"/>
              </a:spcBef>
              <a:spcAft>
                <a:spcPts val="0"/>
              </a:spcAft>
              <a:buClr>
                <a:srgbClr val="062133"/>
              </a:buClr>
              <a:buSzPts val="1100"/>
              <a:buFont typeface="News Cycle"/>
              <a:buChar char="▹"/>
            </a:pPr>
            <a:r>
              <a:rPr lang="en">
                <a:solidFill>
                  <a:srgbClr val="062133"/>
                </a:solidFill>
                <a:latin typeface="News Cycle"/>
                <a:ea typeface="News Cycle"/>
                <a:cs typeface="News Cycle"/>
                <a:sym typeface="News Cycle"/>
              </a:rPr>
              <a:t>with less than 17%, we simply remove the rows</a:t>
            </a:r>
            <a:endParaRPr>
              <a:solidFill>
                <a:srgbClr val="062133"/>
              </a:solidFill>
              <a:latin typeface="News Cycle"/>
              <a:ea typeface="News Cycle"/>
              <a:cs typeface="News Cycle"/>
              <a:sym typeface="News Cycle"/>
            </a:endParaRPr>
          </a:p>
          <a:p>
            <a:pPr indent="-298450" lvl="1" marL="1371600" rtl="0" algn="l">
              <a:lnSpc>
                <a:spcPct val="150000"/>
              </a:lnSpc>
              <a:spcBef>
                <a:spcPts val="0"/>
              </a:spcBef>
              <a:spcAft>
                <a:spcPts val="0"/>
              </a:spcAft>
              <a:buClr>
                <a:srgbClr val="062133"/>
              </a:buClr>
              <a:buSzPts val="1100"/>
              <a:buFont typeface="News Cycle"/>
              <a:buChar char="▹"/>
            </a:pPr>
            <a:r>
              <a:rPr lang="en">
                <a:solidFill>
                  <a:srgbClr val="062133"/>
                </a:solidFill>
                <a:latin typeface="News Cycle"/>
                <a:ea typeface="News Cycle"/>
                <a:cs typeface="News Cycle"/>
                <a:sym typeface="News Cycle"/>
              </a:rPr>
              <a:t>more than 80% of rows have missing values for columns— land square feet and # gross square feet. we remove the columns</a:t>
            </a:r>
            <a:endParaRPr>
              <a:solidFill>
                <a:srgbClr val="062133"/>
              </a:solidFill>
              <a:latin typeface="News Cycle"/>
              <a:ea typeface="News Cycle"/>
              <a:cs typeface="News Cycle"/>
              <a:sym typeface="News Cycle"/>
            </a:endParaRPr>
          </a:p>
          <a:p>
            <a:pPr indent="-298450" lvl="0" marL="914400" rtl="0" algn="l">
              <a:lnSpc>
                <a:spcPct val="150000"/>
              </a:lnSpc>
              <a:spcBef>
                <a:spcPts val="0"/>
              </a:spcBef>
              <a:spcAft>
                <a:spcPts val="0"/>
              </a:spcAft>
              <a:buClr>
                <a:schemeClr val="dk1"/>
              </a:buClr>
              <a:buSzPts val="1100"/>
              <a:buFont typeface="News Cycle"/>
              <a:buChar char="▸"/>
            </a:pPr>
            <a:r>
              <a:rPr lang="en">
                <a:solidFill>
                  <a:srgbClr val="062133"/>
                </a:solidFill>
                <a:latin typeface="News Cycle"/>
                <a:ea typeface="News Cycle"/>
                <a:cs typeface="News Cycle"/>
                <a:sym typeface="News Cycle"/>
              </a:rPr>
              <a:t>Outliers calculation 0.7% giving us $2510, was calculated manually </a:t>
            </a:r>
            <a:endParaRPr>
              <a:solidFill>
                <a:srgbClr val="062133"/>
              </a:solidFill>
              <a:latin typeface="News Cycle"/>
              <a:ea typeface="News Cycle"/>
              <a:cs typeface="News Cycle"/>
              <a:sym typeface="News Cycle"/>
            </a:endParaRPr>
          </a:p>
          <a:p>
            <a:pPr indent="-298450" lvl="1" marL="1371600" rtl="0" algn="l">
              <a:lnSpc>
                <a:spcPct val="150000"/>
              </a:lnSpc>
              <a:spcBef>
                <a:spcPts val="0"/>
              </a:spcBef>
              <a:spcAft>
                <a:spcPts val="0"/>
              </a:spcAft>
              <a:buClr>
                <a:srgbClr val="062133"/>
              </a:buClr>
              <a:buSzPts val="1100"/>
              <a:buFont typeface="News Cycle"/>
              <a:buChar char="▹"/>
            </a:pPr>
            <a:r>
              <a:rPr lang="en">
                <a:solidFill>
                  <a:srgbClr val="062133"/>
                </a:solidFill>
                <a:latin typeface="News Cycle"/>
                <a:ea typeface="News Cycle"/>
                <a:cs typeface="News Cycle"/>
                <a:sym typeface="News Cycle"/>
              </a:rPr>
              <a:t>Can be automated and changed </a:t>
            </a:r>
            <a:endParaRPr>
              <a:solidFill>
                <a:srgbClr val="062133"/>
              </a:solidFill>
              <a:latin typeface="News Cycle"/>
              <a:ea typeface="News Cycle"/>
              <a:cs typeface="News Cycle"/>
              <a:sym typeface="News Cycle"/>
            </a:endParaRPr>
          </a:p>
          <a:p>
            <a:pPr indent="-298450" lvl="1" marL="1371600" rtl="0" algn="l">
              <a:lnSpc>
                <a:spcPct val="150000"/>
              </a:lnSpc>
              <a:spcBef>
                <a:spcPts val="0"/>
              </a:spcBef>
              <a:spcAft>
                <a:spcPts val="0"/>
              </a:spcAft>
              <a:buClr>
                <a:srgbClr val="062133"/>
              </a:buClr>
              <a:buSzPts val="1100"/>
              <a:buFont typeface="News Cycle"/>
              <a:buChar char="▹"/>
            </a:pPr>
            <a:r>
              <a:rPr lang="en">
                <a:solidFill>
                  <a:srgbClr val="062133"/>
                </a:solidFill>
                <a:latin typeface="News Cycle"/>
                <a:ea typeface="News Cycle"/>
                <a:cs typeface="News Cycle"/>
                <a:sym typeface="News Cycle"/>
              </a:rPr>
              <a:t>At 0.65% we got 16.3 – we wanted to keep multiple of 5</a:t>
            </a:r>
            <a:endParaRPr>
              <a:solidFill>
                <a:srgbClr val="062133"/>
              </a:solidFill>
              <a:latin typeface="News Cycle"/>
              <a:ea typeface="News Cycle"/>
              <a:cs typeface="News Cycle"/>
              <a:sym typeface="News Cycle"/>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adf992332_1_7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adf992332_1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Land area, residential units and sale price </a:t>
            </a:r>
            <a:endParaRPr sz="1200"/>
          </a:p>
          <a:p>
            <a:pPr indent="0" lvl="0" marL="0" rtl="0" algn="l">
              <a:spcBef>
                <a:spcPts val="0"/>
              </a:spcBef>
              <a:spcAft>
                <a:spcPts val="0"/>
              </a:spcAft>
              <a:buNone/>
            </a:pPr>
            <a:r>
              <a:t/>
            </a:r>
            <a:endParaRPr sz="1200"/>
          </a:p>
          <a:p>
            <a:pPr indent="-304800" lvl="0" marL="457200" rtl="0" algn="l">
              <a:spcBef>
                <a:spcPts val="0"/>
              </a:spcBef>
              <a:spcAft>
                <a:spcPts val="0"/>
              </a:spcAft>
              <a:buClr>
                <a:schemeClr val="dk1"/>
              </a:buClr>
              <a:buSzPts val="1200"/>
              <a:buFont typeface="Arial"/>
              <a:buChar char="▸"/>
            </a:pPr>
            <a:r>
              <a:rPr lang="en" sz="1200">
                <a:solidFill>
                  <a:schemeClr val="dk1"/>
                </a:solidFill>
              </a:rPr>
              <a:t>Check for outliers as mistakes and remove them (properties with 0 sale price, commercial units with negative values).</a:t>
            </a:r>
            <a:endParaRPr sz="1200">
              <a:solidFill>
                <a:schemeClr val="dk1"/>
              </a:solidFill>
            </a:endParaRPr>
          </a:p>
          <a:p>
            <a:pPr indent="-304800" lvl="0" marL="457200" rtl="0" algn="l">
              <a:lnSpc>
                <a:spcPct val="150000"/>
              </a:lnSpc>
              <a:spcBef>
                <a:spcPts val="0"/>
              </a:spcBef>
              <a:spcAft>
                <a:spcPts val="0"/>
              </a:spcAft>
              <a:buClr>
                <a:srgbClr val="FFD785"/>
              </a:buClr>
              <a:buSzPts val="1200"/>
              <a:buFont typeface="News Cycle"/>
              <a:buChar char="▸"/>
            </a:pPr>
            <a:r>
              <a:rPr lang="en" sz="1200">
                <a:solidFill>
                  <a:srgbClr val="062133"/>
                </a:solidFill>
                <a:latin typeface="News Cycle"/>
                <a:ea typeface="News Cycle"/>
                <a:cs typeface="News Cycle"/>
                <a:sym typeface="News Cycle"/>
              </a:rPr>
              <a:t>Detect and remove outliers (occurring as mistakes)</a:t>
            </a:r>
            <a:endParaRPr sz="1200">
              <a:solidFill>
                <a:srgbClr val="062133"/>
              </a:solidFill>
              <a:latin typeface="News Cycle"/>
              <a:ea typeface="News Cycle"/>
              <a:cs typeface="News Cycle"/>
              <a:sym typeface="News Cycle"/>
            </a:endParaRPr>
          </a:p>
          <a:p>
            <a:pPr indent="-304800" lvl="1" marL="914400" rtl="0" algn="l">
              <a:lnSpc>
                <a:spcPct val="150000"/>
              </a:lnSpc>
              <a:spcBef>
                <a:spcPts val="0"/>
              </a:spcBef>
              <a:spcAft>
                <a:spcPts val="0"/>
              </a:spcAft>
              <a:buClr>
                <a:srgbClr val="FFD785"/>
              </a:buClr>
              <a:buSzPts val="1200"/>
              <a:buFont typeface="News Cycle"/>
              <a:buChar char="▹"/>
            </a:pPr>
            <a:r>
              <a:rPr lang="en" sz="1200">
                <a:solidFill>
                  <a:srgbClr val="062133"/>
                </a:solidFill>
                <a:latin typeface="News Cycle"/>
                <a:ea typeface="News Cycle"/>
                <a:cs typeface="News Cycle"/>
                <a:sym typeface="News Cycle"/>
              </a:rPr>
              <a:t>Property with relatively low sale price</a:t>
            </a:r>
            <a:endParaRPr sz="1200">
              <a:solidFill>
                <a:srgbClr val="062133"/>
              </a:solidFill>
              <a:latin typeface="News Cycle"/>
              <a:ea typeface="News Cycle"/>
              <a:cs typeface="News Cycle"/>
              <a:sym typeface="News Cycle"/>
            </a:endParaRPr>
          </a:p>
          <a:p>
            <a:pPr indent="-304800" lvl="1" marL="914400" rtl="0" algn="l">
              <a:lnSpc>
                <a:spcPct val="150000"/>
              </a:lnSpc>
              <a:spcBef>
                <a:spcPts val="0"/>
              </a:spcBef>
              <a:spcAft>
                <a:spcPts val="0"/>
              </a:spcAft>
              <a:buClr>
                <a:srgbClr val="FFD785"/>
              </a:buClr>
              <a:buSzPts val="1200"/>
              <a:buFont typeface="News Cycle"/>
              <a:buChar char="▹"/>
            </a:pPr>
            <a:r>
              <a:rPr lang="en" sz="1200">
                <a:solidFill>
                  <a:srgbClr val="062133"/>
                </a:solidFill>
                <a:latin typeface="News Cycle"/>
                <a:ea typeface="News Cycle"/>
                <a:cs typeface="News Cycle"/>
                <a:sym typeface="News Cycle"/>
              </a:rPr>
              <a:t>Commercial units with negative values</a:t>
            </a:r>
            <a:endParaRPr sz="1200">
              <a:solidFill>
                <a:srgbClr val="062133"/>
              </a:solidFill>
              <a:latin typeface="News Cycle"/>
              <a:ea typeface="News Cycle"/>
              <a:cs typeface="News Cycle"/>
              <a:sym typeface="News Cycle"/>
            </a:endParaRPr>
          </a:p>
          <a:p>
            <a:pPr indent="-304800" lvl="0" marL="457200" rtl="0" algn="l">
              <a:lnSpc>
                <a:spcPct val="150000"/>
              </a:lnSpc>
              <a:spcBef>
                <a:spcPts val="0"/>
              </a:spcBef>
              <a:spcAft>
                <a:spcPts val="0"/>
              </a:spcAft>
              <a:buClr>
                <a:srgbClr val="FFD785"/>
              </a:buClr>
              <a:buSzPts val="1200"/>
              <a:buFont typeface="News Cycle"/>
              <a:buChar char="▸"/>
            </a:pPr>
            <a:r>
              <a:rPr lang="en" sz="1200">
                <a:solidFill>
                  <a:srgbClr val="062133"/>
                </a:solidFill>
                <a:latin typeface="News Cycle"/>
                <a:ea typeface="News Cycle"/>
                <a:cs typeface="News Cycle"/>
                <a:sym typeface="News Cycle"/>
              </a:rPr>
              <a:t>Cleaned data frame </a:t>
            </a:r>
            <a:endParaRPr sz="1200">
              <a:solidFill>
                <a:srgbClr val="062133"/>
              </a:solidFill>
              <a:latin typeface="News Cycle"/>
              <a:ea typeface="News Cycle"/>
              <a:cs typeface="News Cycle"/>
              <a:sym typeface="News Cycle"/>
            </a:endParaRPr>
          </a:p>
          <a:p>
            <a:pPr indent="-304800" lvl="0" marL="457200" rtl="0" algn="l">
              <a:spcBef>
                <a:spcPts val="0"/>
              </a:spcBef>
              <a:spcAft>
                <a:spcPts val="0"/>
              </a:spcAft>
              <a:buClr>
                <a:schemeClr val="dk1"/>
              </a:buClr>
              <a:buSzPts val="1200"/>
              <a:buFont typeface="News Cycle"/>
              <a:buChar char="▸"/>
            </a:pPr>
            <a:r>
              <a:t/>
            </a:r>
            <a:endParaRPr sz="1200">
              <a:solidFill>
                <a:schemeClr val="dk1"/>
              </a:solidFill>
            </a:endParaRPr>
          </a:p>
          <a:p>
            <a:pPr indent="0" lvl="0" marL="45720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adf992332_1_7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adf992332_1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most of these attributes are self explanatory — let me bring your attention to building class and tax class. Building class is used to identify similar properties. For example,o</a:t>
            </a:r>
            <a:r>
              <a:rPr lang="en"/>
              <a:t>ne-, two-, and three-family homes</a:t>
            </a:r>
            <a:endParaRPr/>
          </a:p>
          <a:p>
            <a:pPr indent="0" lvl="0" marL="0" rtl="0" algn="l">
              <a:spcBef>
                <a:spcPts val="0"/>
              </a:spcBef>
              <a:spcAft>
                <a:spcPts val="0"/>
              </a:spcAft>
              <a:buNone/>
            </a:pPr>
            <a:r>
              <a:rPr lang="en"/>
              <a:t>The tax class denotes one of four classes. For example, the </a:t>
            </a:r>
            <a:r>
              <a:rPr lang="en">
                <a:solidFill>
                  <a:schemeClr val="dk1"/>
                </a:solidFill>
              </a:rPr>
              <a:t>one-, two-, and three-family homes previously mentioned would fall under tax category one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3"/>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50500" y="2435625"/>
            <a:ext cx="3638700" cy="2240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1" name="Google Shape;11;p2"/>
          <p:cNvSpPr/>
          <p:nvPr/>
        </p:nvSpPr>
        <p:spPr>
          <a:xfrm>
            <a:off x="78131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rgbClr val="002035">
              <a:alpha val="1732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rgbClr val="002035">
              <a:alpha val="1732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11"/>
          <p:cNvSpPr/>
          <p:nvPr/>
        </p:nvSpPr>
        <p:spPr>
          <a:xfrm flipH="1">
            <a:off x="8556137" y="3512673"/>
            <a:ext cx="359208" cy="1630800"/>
          </a:xfrm>
          <a:custGeom>
            <a:rect b="b" l="l" r="r" t="t"/>
            <a:pathLst>
              <a:path extrusionOk="0" h="21600" w="21600">
                <a:moveTo>
                  <a:pt x="21600" y="21600"/>
                </a:moveTo>
                <a:lnTo>
                  <a:pt x="21600" y="0"/>
                </a:lnTo>
                <a:lnTo>
                  <a:pt x="0" y="86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11"/>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11"/>
          <p:cNvSpPr/>
          <p:nvPr/>
        </p:nvSpPr>
        <p:spPr>
          <a:xfrm flipH="1">
            <a:off x="8556137" y="977835"/>
            <a:ext cx="359208" cy="963846"/>
          </a:xfrm>
          <a:custGeom>
            <a:rect b="b" l="l" r="r" t="t"/>
            <a:pathLst>
              <a:path extrusionOk="0" h="21600" w="21600">
                <a:moveTo>
                  <a:pt x="0" y="21600"/>
                </a:moveTo>
                <a:lnTo>
                  <a:pt x="21600" y="20140"/>
                </a:lnTo>
                <a:lnTo>
                  <a:pt x="21600" y="0"/>
                </a:lnTo>
                <a:lnTo>
                  <a:pt x="0" y="146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 name="Google Shape;118;p11"/>
          <p:cNvSpPr/>
          <p:nvPr/>
        </p:nvSpPr>
        <p:spPr>
          <a:xfrm flipH="1">
            <a:off x="8556137" y="0"/>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 name="Google Shape;119;p11"/>
          <p:cNvSpPr/>
          <p:nvPr/>
        </p:nvSpPr>
        <p:spPr>
          <a:xfrm flipH="1">
            <a:off x="7896852" y="456628"/>
            <a:ext cx="568512" cy="711612"/>
          </a:xfrm>
          <a:custGeom>
            <a:rect b="b" l="l" r="r" t="t"/>
            <a:pathLst>
              <a:path extrusionOk="0" h="21600" w="21600">
                <a:moveTo>
                  <a:pt x="0" y="21600"/>
                </a:moveTo>
                <a:lnTo>
                  <a:pt x="21600" y="18470"/>
                </a:lnTo>
                <a:lnTo>
                  <a:pt x="21600" y="0"/>
                </a:lnTo>
                <a:lnTo>
                  <a:pt x="0" y="3130"/>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 name="Google Shape;120;p11"/>
          <p:cNvSpPr/>
          <p:nvPr/>
        </p:nvSpPr>
        <p:spPr>
          <a:xfrm flipH="1">
            <a:off x="7896852" y="4574472"/>
            <a:ext cx="568512" cy="569052"/>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 name="Google Shape;121;p11"/>
          <p:cNvSpPr/>
          <p:nvPr/>
        </p:nvSpPr>
        <p:spPr>
          <a:xfrm flipH="1">
            <a:off x="7896852" y="1158238"/>
            <a:ext cx="568512" cy="3426246"/>
          </a:xfrm>
          <a:custGeom>
            <a:rect b="b" l="l" r="r" t="t"/>
            <a:pathLst>
              <a:path extrusionOk="0" h="21600" w="21600">
                <a:moveTo>
                  <a:pt x="21600" y="0"/>
                </a:moveTo>
                <a:lnTo>
                  <a:pt x="0" y="650"/>
                </a:lnTo>
                <a:lnTo>
                  <a:pt x="0" y="21600"/>
                </a:lnTo>
                <a:lnTo>
                  <a:pt x="21600" y="20950"/>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550500" y="3044025"/>
            <a:ext cx="3638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 name="Google Shape;21;p3"/>
          <p:cNvSpPr txBox="1"/>
          <p:nvPr>
            <p:ph idx="1" type="subTitle"/>
          </p:nvPr>
        </p:nvSpPr>
        <p:spPr>
          <a:xfrm>
            <a:off x="550500" y="4300725"/>
            <a:ext cx="3638700" cy="3750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p:txBody>
      </p:sp>
      <p:sp>
        <p:nvSpPr>
          <p:cNvPr id="22" name="Google Shape;22;p3"/>
          <p:cNvSpPr/>
          <p:nvPr/>
        </p:nvSpPr>
        <p:spPr>
          <a:xfrm>
            <a:off x="78131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30" name="Shape 30"/>
        <p:cNvGrpSpPr/>
        <p:nvPr/>
      </p:nvGrpSpPr>
      <p:grpSpPr>
        <a:xfrm>
          <a:off x="0" y="0"/>
          <a:ext cx="0" cy="0"/>
          <a:chOff x="0" y="0"/>
          <a:chExt cx="0" cy="0"/>
        </a:xfrm>
      </p:grpSpPr>
      <p:sp>
        <p:nvSpPr>
          <p:cNvPr id="31" name="Google Shape;31;p4"/>
          <p:cNvSpPr/>
          <p:nvPr/>
        </p:nvSpPr>
        <p:spPr>
          <a:xfrm>
            <a:off x="228589" y="1362238"/>
            <a:ext cx="624618" cy="756540"/>
          </a:xfrm>
          <a:custGeom>
            <a:rect b="b" l="l" r="r" t="t"/>
            <a:pathLst>
              <a:path extrusionOk="0" h="21600" w="21600">
                <a:moveTo>
                  <a:pt x="21600" y="0"/>
                </a:moveTo>
                <a:lnTo>
                  <a:pt x="0" y="3233"/>
                </a:lnTo>
                <a:lnTo>
                  <a:pt x="0" y="21600"/>
                </a:lnTo>
                <a:lnTo>
                  <a:pt x="21600" y="18367"/>
                </a:lnTo>
                <a:lnTo>
                  <a:pt x="21600"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 name="Google Shape;32;p4"/>
          <p:cNvSpPr/>
          <p:nvPr/>
        </p:nvSpPr>
        <p:spPr>
          <a:xfrm>
            <a:off x="228589" y="876"/>
            <a:ext cx="624618" cy="1372356"/>
          </a:xfrm>
          <a:custGeom>
            <a:rect b="b" l="l" r="r" t="t"/>
            <a:pathLst>
              <a:path extrusionOk="0" h="21600" w="21600">
                <a:moveTo>
                  <a:pt x="21600" y="0"/>
                </a:moveTo>
                <a:lnTo>
                  <a:pt x="0" y="0"/>
                </a:lnTo>
                <a:lnTo>
                  <a:pt x="0" y="21600"/>
                </a:lnTo>
                <a:lnTo>
                  <a:pt x="21600" y="19818"/>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chemeClr val="accent3"/>
              </a:solidFill>
              <a:latin typeface="Calibri"/>
              <a:ea typeface="Calibri"/>
              <a:cs typeface="Calibri"/>
              <a:sym typeface="Calibri"/>
            </a:endParaRPr>
          </a:p>
        </p:txBody>
      </p:sp>
      <p:sp>
        <p:nvSpPr>
          <p:cNvPr id="33" name="Google Shape;33;p4"/>
          <p:cNvSpPr/>
          <p:nvPr/>
        </p:nvSpPr>
        <p:spPr>
          <a:xfrm>
            <a:off x="8520705" y="4146351"/>
            <a:ext cx="394686" cy="998028"/>
          </a:xfrm>
          <a:custGeom>
            <a:rect b="b" l="l" r="r" t="t"/>
            <a:pathLst>
              <a:path extrusionOk="0" h="21600" w="21600">
                <a:moveTo>
                  <a:pt x="0" y="21600"/>
                </a:moveTo>
                <a:lnTo>
                  <a:pt x="21600" y="21600"/>
                </a:lnTo>
                <a:lnTo>
                  <a:pt x="21600" y="0"/>
                </a:lnTo>
                <a:lnTo>
                  <a:pt x="0" y="154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 name="Google Shape;34;p4"/>
          <p:cNvSpPr txBox="1"/>
          <p:nvPr>
            <p:ph idx="1" type="body"/>
          </p:nvPr>
        </p:nvSpPr>
        <p:spPr>
          <a:xfrm>
            <a:off x="1030663" y="1529125"/>
            <a:ext cx="4879500" cy="29598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Char char="▸"/>
              <a:defRPr sz="3200">
                <a:solidFill>
                  <a:schemeClr val="lt1"/>
                </a:solidFill>
              </a:defRPr>
            </a:lvl1pPr>
            <a:lvl2pPr indent="-431800" lvl="1" marL="914400" rtl="0">
              <a:spcBef>
                <a:spcPts val="800"/>
              </a:spcBef>
              <a:spcAft>
                <a:spcPts val="0"/>
              </a:spcAft>
              <a:buClr>
                <a:schemeClr val="lt1"/>
              </a:buClr>
              <a:buSzPts val="3200"/>
              <a:buChar char="▹"/>
              <a:defRPr sz="3200">
                <a:solidFill>
                  <a:schemeClr val="lt1"/>
                </a:solidFill>
              </a:defRPr>
            </a:lvl2pPr>
            <a:lvl3pPr indent="-431800" lvl="2" marL="1371600" rtl="0">
              <a:spcBef>
                <a:spcPts val="800"/>
              </a:spcBef>
              <a:spcAft>
                <a:spcPts val="0"/>
              </a:spcAft>
              <a:buClr>
                <a:schemeClr val="lt1"/>
              </a:buClr>
              <a:buSzPts val="3200"/>
              <a:buChar char="■"/>
              <a:defRPr sz="3200">
                <a:solidFill>
                  <a:schemeClr val="lt1"/>
                </a:solidFill>
              </a:defRPr>
            </a:lvl3pPr>
            <a:lvl4pPr indent="-431800" lvl="3" marL="1828800" rtl="0">
              <a:spcBef>
                <a:spcPts val="800"/>
              </a:spcBef>
              <a:spcAft>
                <a:spcPts val="0"/>
              </a:spcAft>
              <a:buClr>
                <a:schemeClr val="lt1"/>
              </a:buClr>
              <a:buSzPts val="3200"/>
              <a:buChar char="●"/>
              <a:defRPr sz="3200">
                <a:solidFill>
                  <a:schemeClr val="lt1"/>
                </a:solidFill>
              </a:defRPr>
            </a:lvl4pPr>
            <a:lvl5pPr indent="-431800" lvl="4" marL="2286000" rtl="0">
              <a:spcBef>
                <a:spcPts val="800"/>
              </a:spcBef>
              <a:spcAft>
                <a:spcPts val="0"/>
              </a:spcAft>
              <a:buClr>
                <a:schemeClr val="lt1"/>
              </a:buClr>
              <a:buSzPts val="3200"/>
              <a:buChar char="○"/>
              <a:defRPr sz="3200">
                <a:solidFill>
                  <a:schemeClr val="lt1"/>
                </a:solidFill>
              </a:defRPr>
            </a:lvl5pPr>
            <a:lvl6pPr indent="-431800" lvl="5" marL="2743200" rtl="0">
              <a:spcBef>
                <a:spcPts val="800"/>
              </a:spcBef>
              <a:spcAft>
                <a:spcPts val="0"/>
              </a:spcAft>
              <a:buClr>
                <a:schemeClr val="lt1"/>
              </a:buClr>
              <a:buSzPts val="3200"/>
              <a:buChar char="■"/>
              <a:defRPr sz="3200">
                <a:solidFill>
                  <a:schemeClr val="lt1"/>
                </a:solidFill>
              </a:defRPr>
            </a:lvl6pPr>
            <a:lvl7pPr indent="-431800" lvl="6" marL="3200400" rtl="0">
              <a:spcBef>
                <a:spcPts val="800"/>
              </a:spcBef>
              <a:spcAft>
                <a:spcPts val="0"/>
              </a:spcAft>
              <a:buClr>
                <a:schemeClr val="lt1"/>
              </a:buClr>
              <a:buSzPts val="3200"/>
              <a:buChar char="●"/>
              <a:defRPr sz="3200">
                <a:solidFill>
                  <a:schemeClr val="lt1"/>
                </a:solidFill>
              </a:defRPr>
            </a:lvl7pPr>
            <a:lvl8pPr indent="-431800" lvl="7" marL="3657600" rtl="0">
              <a:spcBef>
                <a:spcPts val="800"/>
              </a:spcBef>
              <a:spcAft>
                <a:spcPts val="0"/>
              </a:spcAft>
              <a:buClr>
                <a:schemeClr val="lt1"/>
              </a:buClr>
              <a:buSzPts val="3200"/>
              <a:buChar char="○"/>
              <a:defRPr sz="3200">
                <a:solidFill>
                  <a:schemeClr val="lt1"/>
                </a:solidFill>
              </a:defRPr>
            </a:lvl8pPr>
            <a:lvl9pPr indent="-431800" lvl="8" marL="4114800" rtl="0">
              <a:spcBef>
                <a:spcPts val="800"/>
              </a:spcBef>
              <a:spcAft>
                <a:spcPts val="800"/>
              </a:spcAft>
              <a:buClr>
                <a:schemeClr val="lt1"/>
              </a:buClr>
              <a:buSzPts val="3200"/>
              <a:buChar char="■"/>
              <a:defRPr sz="3200">
                <a:solidFill>
                  <a:schemeClr val="lt1"/>
                </a:solidFill>
              </a:defRPr>
            </a:lvl9pPr>
          </a:lstStyle>
          <a:p/>
        </p:txBody>
      </p:sp>
      <p:sp>
        <p:nvSpPr>
          <p:cNvPr id="35" name="Google Shape;35;p4"/>
          <p:cNvSpPr txBox="1"/>
          <p:nvPr/>
        </p:nvSpPr>
        <p:spPr>
          <a:xfrm>
            <a:off x="346977" y="1296229"/>
            <a:ext cx="582000" cy="66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400">
                <a:solidFill>
                  <a:schemeClr val="lt1"/>
                </a:solidFill>
                <a:latin typeface="News Cycle"/>
                <a:ea typeface="News Cycle"/>
                <a:cs typeface="News Cycle"/>
                <a:sym typeface="News Cycle"/>
              </a:rPr>
              <a:t>“</a:t>
            </a:r>
            <a:endParaRPr sz="10400">
              <a:solidFill>
                <a:schemeClr val="lt1"/>
              </a:solidFill>
              <a:latin typeface="News Cycle"/>
              <a:ea typeface="News Cycle"/>
              <a:cs typeface="News Cycle"/>
              <a:sym typeface="News Cycle"/>
            </a:endParaRPr>
          </a:p>
        </p:txBody>
      </p:sp>
      <p:sp>
        <p:nvSpPr>
          <p:cNvPr id="36" name="Google Shape;36;p4"/>
          <p:cNvSpPr txBox="1"/>
          <p:nvPr>
            <p:ph idx="12" type="sldNum"/>
          </p:nvPr>
        </p:nvSpPr>
        <p:spPr>
          <a:xfrm>
            <a:off x="8520650" y="4688650"/>
            <a:ext cx="394800" cy="4548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4"/>
          <p:cNvSpPr/>
          <p:nvPr/>
        </p:nvSpPr>
        <p:spPr>
          <a:xfrm>
            <a:off x="7497540" y="3233808"/>
            <a:ext cx="920376" cy="1487592"/>
          </a:xfrm>
          <a:custGeom>
            <a:rect b="b" l="l" r="r" t="t"/>
            <a:pathLst>
              <a:path extrusionOk="0" h="21600" w="21600">
                <a:moveTo>
                  <a:pt x="21600" y="0"/>
                </a:moveTo>
                <a:lnTo>
                  <a:pt x="0" y="2423"/>
                </a:lnTo>
                <a:lnTo>
                  <a:pt x="0" y="21600"/>
                </a:lnTo>
                <a:lnTo>
                  <a:pt x="21600" y="19177"/>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 name="Google Shape;38;p4"/>
          <p:cNvSpPr/>
          <p:nvPr/>
        </p:nvSpPr>
        <p:spPr>
          <a:xfrm>
            <a:off x="6103018" y="876"/>
            <a:ext cx="1291734" cy="2498796"/>
          </a:xfrm>
          <a:custGeom>
            <a:rect b="b" l="l" r="r" t="t"/>
            <a:pathLst>
              <a:path extrusionOk="0" h="21600" w="21600">
                <a:moveTo>
                  <a:pt x="21600" y="0"/>
                </a:moveTo>
                <a:lnTo>
                  <a:pt x="0" y="0"/>
                </a:lnTo>
                <a:lnTo>
                  <a:pt x="0" y="21600"/>
                </a:lnTo>
                <a:lnTo>
                  <a:pt x="21600" y="19575"/>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 name="Google Shape;39;p4"/>
          <p:cNvSpPr/>
          <p:nvPr/>
        </p:nvSpPr>
        <p:spPr>
          <a:xfrm>
            <a:off x="7497540" y="875"/>
            <a:ext cx="920376" cy="3296322"/>
          </a:xfrm>
          <a:custGeom>
            <a:rect b="b" l="l" r="r" t="t"/>
            <a:pathLst>
              <a:path extrusionOk="0" h="21600" w="21600">
                <a:moveTo>
                  <a:pt x="0" y="21600"/>
                </a:moveTo>
                <a:lnTo>
                  <a:pt x="21600" y="20506"/>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 name="Google Shape;40;p4"/>
          <p:cNvSpPr/>
          <p:nvPr/>
        </p:nvSpPr>
        <p:spPr>
          <a:xfrm>
            <a:off x="6103018" y="2373413"/>
            <a:ext cx="1291734" cy="2771010"/>
          </a:xfrm>
          <a:custGeom>
            <a:rect b="b" l="l" r="r" t="t"/>
            <a:pathLst>
              <a:path extrusionOk="0" h="21600" w="21600">
                <a:moveTo>
                  <a:pt x="21600" y="0"/>
                </a:moveTo>
                <a:lnTo>
                  <a:pt x="0" y="1826"/>
                </a:lnTo>
                <a:lnTo>
                  <a:pt x="0" y="21600"/>
                </a:lnTo>
                <a:lnTo>
                  <a:pt x="21600" y="21600"/>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1" name="Shape 41"/>
        <p:cNvGrpSpPr/>
        <p:nvPr/>
      </p:nvGrpSpPr>
      <p:grpSpPr>
        <a:xfrm>
          <a:off x="0" y="0"/>
          <a:ext cx="0" cy="0"/>
          <a:chOff x="0" y="0"/>
          <a:chExt cx="0" cy="0"/>
        </a:xfrm>
      </p:grpSpPr>
      <p:sp>
        <p:nvSpPr>
          <p:cNvPr id="42" name="Google Shape;42;p5"/>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 name="Google Shape;43;p5"/>
          <p:cNvSpPr txBox="1"/>
          <p:nvPr>
            <p:ph idx="1" type="body"/>
          </p:nvPr>
        </p:nvSpPr>
        <p:spPr>
          <a:xfrm>
            <a:off x="550500" y="1353948"/>
            <a:ext cx="61077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44" name="Google Shape;44;p5"/>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5"/>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 name="Google Shape;46;p5"/>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 name="Google Shape;47;p5"/>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 name="Google Shape;48;p5"/>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 name="Google Shape;49;p5"/>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 name="Google Shape;50;p5"/>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 name="Google Shape;51;p5"/>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 name="Google Shape;52;p5"/>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53" name="Shape 53"/>
        <p:cNvGrpSpPr/>
        <p:nvPr/>
      </p:nvGrpSpPr>
      <p:grpSpPr>
        <a:xfrm>
          <a:off x="0" y="0"/>
          <a:ext cx="0" cy="0"/>
          <a:chOff x="0" y="0"/>
          <a:chExt cx="0" cy="0"/>
        </a:xfrm>
      </p:grpSpPr>
      <p:sp>
        <p:nvSpPr>
          <p:cNvPr id="54" name="Google Shape;54;p6"/>
          <p:cNvSpPr txBox="1"/>
          <p:nvPr>
            <p:ph type="title"/>
          </p:nvPr>
        </p:nvSpPr>
        <p:spPr>
          <a:xfrm>
            <a:off x="550500" y="759800"/>
            <a:ext cx="36945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 name="Google Shape;55;p6"/>
          <p:cNvSpPr txBox="1"/>
          <p:nvPr>
            <p:ph idx="1" type="body"/>
          </p:nvPr>
        </p:nvSpPr>
        <p:spPr>
          <a:xfrm>
            <a:off x="550500" y="1353948"/>
            <a:ext cx="3694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56" name="Google Shape;56;p6"/>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6"/>
          <p:cNvSpPr/>
          <p:nvPr/>
        </p:nvSpPr>
        <p:spPr>
          <a:xfrm>
            <a:off x="80993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sp>
        <p:nvSpPr>
          <p:cNvPr id="65" name="Google Shape;65;p7"/>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 name="Google Shape;66;p7"/>
          <p:cNvSpPr txBox="1"/>
          <p:nvPr>
            <p:ph idx="1" type="body"/>
          </p:nvPr>
        </p:nvSpPr>
        <p:spPr>
          <a:xfrm>
            <a:off x="550500" y="1353950"/>
            <a:ext cx="28536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67" name="Google Shape;67;p7"/>
          <p:cNvSpPr txBox="1"/>
          <p:nvPr>
            <p:ph idx="2" type="body"/>
          </p:nvPr>
        </p:nvSpPr>
        <p:spPr>
          <a:xfrm>
            <a:off x="3804472" y="1353950"/>
            <a:ext cx="28536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68" name="Google Shape;68;p7"/>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8" name="Shape 78"/>
        <p:cNvGrpSpPr/>
        <p:nvPr/>
      </p:nvGrpSpPr>
      <p:grpSpPr>
        <a:xfrm>
          <a:off x="0" y="0"/>
          <a:ext cx="0" cy="0"/>
          <a:chOff x="0" y="0"/>
          <a:chExt cx="0" cy="0"/>
        </a:xfrm>
      </p:grpSpPr>
      <p:sp>
        <p:nvSpPr>
          <p:cNvPr id="79" name="Google Shape;79;p8"/>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8"/>
          <p:cNvSpPr txBox="1"/>
          <p:nvPr>
            <p:ph idx="1" type="body"/>
          </p:nvPr>
        </p:nvSpPr>
        <p:spPr>
          <a:xfrm>
            <a:off x="550500"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1" name="Google Shape;81;p8"/>
          <p:cNvSpPr txBox="1"/>
          <p:nvPr>
            <p:ph idx="2" type="body"/>
          </p:nvPr>
        </p:nvSpPr>
        <p:spPr>
          <a:xfrm>
            <a:off x="2652968"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2" name="Google Shape;82;p8"/>
          <p:cNvSpPr txBox="1"/>
          <p:nvPr>
            <p:ph idx="3" type="body"/>
          </p:nvPr>
        </p:nvSpPr>
        <p:spPr>
          <a:xfrm>
            <a:off x="4755435"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3" name="Google Shape;83;p8"/>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4" name="Google Shape;84;p8"/>
          <p:cNvGrpSpPr/>
          <p:nvPr/>
        </p:nvGrpSpPr>
        <p:grpSpPr>
          <a:xfrm>
            <a:off x="6963076" y="0"/>
            <a:ext cx="1952316" cy="5143493"/>
            <a:chOff x="6963076" y="0"/>
            <a:chExt cx="1952316" cy="5143493"/>
          </a:xfrm>
        </p:grpSpPr>
        <p:sp>
          <p:nvSpPr>
            <p:cNvPr id="85" name="Google Shape;85;p8"/>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9"/>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9"/>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96" name="Google Shape;96;p9"/>
          <p:cNvGrpSpPr/>
          <p:nvPr/>
        </p:nvGrpSpPr>
        <p:grpSpPr>
          <a:xfrm>
            <a:off x="6963076" y="0"/>
            <a:ext cx="1952316" cy="5143493"/>
            <a:chOff x="6963076" y="0"/>
            <a:chExt cx="1952316" cy="5143493"/>
          </a:xfrm>
        </p:grpSpPr>
        <p:sp>
          <p:nvSpPr>
            <p:cNvPr id="97" name="Google Shape;97;p9"/>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 name="Google Shape;98;p9"/>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 name="Google Shape;99;p9"/>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 name="Google Shape;100;p9"/>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1" name="Google Shape;101;p9"/>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 name="Google Shape;102;p9"/>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 name="Google Shape;103;p9"/>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 name="Google Shape;104;p9"/>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p:nvPr/>
        </p:nvSpPr>
        <p:spPr>
          <a:xfrm flipH="1">
            <a:off x="8556137" y="3512673"/>
            <a:ext cx="359208" cy="1630800"/>
          </a:xfrm>
          <a:custGeom>
            <a:rect b="b" l="l" r="r" t="t"/>
            <a:pathLst>
              <a:path extrusionOk="0" h="21600" w="21600">
                <a:moveTo>
                  <a:pt x="21600" y="21600"/>
                </a:moveTo>
                <a:lnTo>
                  <a:pt x="21600" y="0"/>
                </a:lnTo>
                <a:lnTo>
                  <a:pt x="0" y="863"/>
                </a:lnTo>
                <a:lnTo>
                  <a:pt x="0" y="21600"/>
                </a:lnTo>
                <a:lnTo>
                  <a:pt x="2160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 name="Google Shape;107;p10"/>
          <p:cNvSpPr/>
          <p:nvPr/>
        </p:nvSpPr>
        <p:spPr>
          <a:xfrm flipH="1">
            <a:off x="8556137" y="977835"/>
            <a:ext cx="359208" cy="963846"/>
          </a:xfrm>
          <a:custGeom>
            <a:rect b="b" l="l" r="r" t="t"/>
            <a:pathLst>
              <a:path extrusionOk="0" h="21600" w="21600">
                <a:moveTo>
                  <a:pt x="0" y="21600"/>
                </a:moveTo>
                <a:lnTo>
                  <a:pt x="21600" y="20140"/>
                </a:lnTo>
                <a:lnTo>
                  <a:pt x="21600" y="0"/>
                </a:lnTo>
                <a:lnTo>
                  <a:pt x="0" y="146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 name="Google Shape;108;p10"/>
          <p:cNvSpPr/>
          <p:nvPr/>
        </p:nvSpPr>
        <p:spPr>
          <a:xfrm flipH="1">
            <a:off x="8556137" y="0"/>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 name="Google Shape;109;p10"/>
          <p:cNvSpPr/>
          <p:nvPr/>
        </p:nvSpPr>
        <p:spPr>
          <a:xfrm flipH="1">
            <a:off x="7896852" y="456628"/>
            <a:ext cx="568512" cy="711612"/>
          </a:xfrm>
          <a:custGeom>
            <a:rect b="b" l="l" r="r" t="t"/>
            <a:pathLst>
              <a:path extrusionOk="0" h="21600" w="21600">
                <a:moveTo>
                  <a:pt x="0" y="21600"/>
                </a:moveTo>
                <a:lnTo>
                  <a:pt x="21600" y="18470"/>
                </a:lnTo>
                <a:lnTo>
                  <a:pt x="21600" y="0"/>
                </a:lnTo>
                <a:lnTo>
                  <a:pt x="0" y="313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 name="Google Shape;110;p10"/>
          <p:cNvSpPr/>
          <p:nvPr/>
        </p:nvSpPr>
        <p:spPr>
          <a:xfrm flipH="1">
            <a:off x="7896852" y="4574472"/>
            <a:ext cx="568512" cy="569052"/>
          </a:xfrm>
          <a:custGeom>
            <a:rect b="b" l="l" r="r" t="t"/>
            <a:pathLst>
              <a:path extrusionOk="0" h="21600" w="21600">
                <a:moveTo>
                  <a:pt x="0" y="21600"/>
                </a:moveTo>
                <a:lnTo>
                  <a:pt x="21600" y="21600"/>
                </a:lnTo>
                <a:lnTo>
                  <a:pt x="21600" y="0"/>
                </a:lnTo>
                <a:lnTo>
                  <a:pt x="0" y="3912"/>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 name="Google Shape;111;p10"/>
          <p:cNvSpPr/>
          <p:nvPr/>
        </p:nvSpPr>
        <p:spPr>
          <a:xfrm flipH="1">
            <a:off x="7896852" y="1158238"/>
            <a:ext cx="568512" cy="3426246"/>
          </a:xfrm>
          <a:custGeom>
            <a:rect b="b" l="l" r="r" t="t"/>
            <a:pathLst>
              <a:path extrusionOk="0" h="21600" w="21600">
                <a:moveTo>
                  <a:pt x="21600" y="0"/>
                </a:moveTo>
                <a:lnTo>
                  <a:pt x="0" y="650"/>
                </a:lnTo>
                <a:lnTo>
                  <a:pt x="0" y="21600"/>
                </a:lnTo>
                <a:lnTo>
                  <a:pt x="21600" y="20950"/>
                </a:lnTo>
                <a:lnTo>
                  <a:pt x="2160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2" name="Google Shape;112;p10"/>
          <p:cNvSpPr txBox="1"/>
          <p:nvPr>
            <p:ph idx="1" type="body"/>
          </p:nvPr>
        </p:nvSpPr>
        <p:spPr>
          <a:xfrm>
            <a:off x="550500" y="4406300"/>
            <a:ext cx="70833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113" name="Google Shape;113;p1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50500" y="759800"/>
            <a:ext cx="61077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p:txBody>
      </p:sp>
      <p:sp>
        <p:nvSpPr>
          <p:cNvPr id="7" name="Google Shape;7;p1"/>
          <p:cNvSpPr txBox="1"/>
          <p:nvPr>
            <p:ph idx="1" type="body"/>
          </p:nvPr>
        </p:nvSpPr>
        <p:spPr>
          <a:xfrm>
            <a:off x="550500" y="1353948"/>
            <a:ext cx="61077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indent="-381000" lvl="1" marL="9144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indent="-381000" lvl="2" marL="13716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indent="-381000" lvl="3" marL="18288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indent="-381000" lvl="4" marL="2286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indent="-381000" lvl="5" marL="27432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indent="-381000" lvl="6" marL="32004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indent="-381000" lvl="7" marL="36576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indent="-381000" lvl="8" marL="41148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p:txBody>
      </p:sp>
      <p:sp>
        <p:nvSpPr>
          <p:cNvPr id="8" name="Google Shape;8;p1"/>
          <p:cNvSpPr txBox="1"/>
          <p:nvPr>
            <p:ph idx="12" type="sldNum"/>
          </p:nvPr>
        </p:nvSpPr>
        <p:spPr>
          <a:xfrm>
            <a:off x="8346250" y="4688650"/>
            <a:ext cx="569100" cy="4548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Oswald"/>
                <a:ea typeface="Oswald"/>
                <a:cs typeface="Oswald"/>
                <a:sym typeface="Oswald"/>
              </a:defRPr>
            </a:lvl1pPr>
            <a:lvl2pPr lvl="1" rtl="0" algn="ctr">
              <a:buNone/>
              <a:defRPr sz="1300">
                <a:solidFill>
                  <a:schemeClr val="lt1"/>
                </a:solidFill>
                <a:latin typeface="Oswald"/>
                <a:ea typeface="Oswald"/>
                <a:cs typeface="Oswald"/>
                <a:sym typeface="Oswald"/>
              </a:defRPr>
            </a:lvl2pPr>
            <a:lvl3pPr lvl="2" rtl="0" algn="ctr">
              <a:buNone/>
              <a:defRPr sz="1300">
                <a:solidFill>
                  <a:schemeClr val="lt1"/>
                </a:solidFill>
                <a:latin typeface="Oswald"/>
                <a:ea typeface="Oswald"/>
                <a:cs typeface="Oswald"/>
                <a:sym typeface="Oswald"/>
              </a:defRPr>
            </a:lvl3pPr>
            <a:lvl4pPr lvl="3" rtl="0" algn="ctr">
              <a:buNone/>
              <a:defRPr sz="1300">
                <a:solidFill>
                  <a:schemeClr val="lt1"/>
                </a:solidFill>
                <a:latin typeface="Oswald"/>
                <a:ea typeface="Oswald"/>
                <a:cs typeface="Oswald"/>
                <a:sym typeface="Oswald"/>
              </a:defRPr>
            </a:lvl4pPr>
            <a:lvl5pPr lvl="4" rtl="0" algn="ctr">
              <a:buNone/>
              <a:defRPr sz="1300">
                <a:solidFill>
                  <a:schemeClr val="lt1"/>
                </a:solidFill>
                <a:latin typeface="Oswald"/>
                <a:ea typeface="Oswald"/>
                <a:cs typeface="Oswald"/>
                <a:sym typeface="Oswald"/>
              </a:defRPr>
            </a:lvl5pPr>
            <a:lvl6pPr lvl="5" rtl="0" algn="ctr">
              <a:buNone/>
              <a:defRPr sz="1300">
                <a:solidFill>
                  <a:schemeClr val="lt1"/>
                </a:solidFill>
                <a:latin typeface="Oswald"/>
                <a:ea typeface="Oswald"/>
                <a:cs typeface="Oswald"/>
                <a:sym typeface="Oswald"/>
              </a:defRPr>
            </a:lvl6pPr>
            <a:lvl7pPr lvl="6" rtl="0" algn="ctr">
              <a:buNone/>
              <a:defRPr sz="1300">
                <a:solidFill>
                  <a:schemeClr val="lt1"/>
                </a:solidFill>
                <a:latin typeface="Oswald"/>
                <a:ea typeface="Oswald"/>
                <a:cs typeface="Oswald"/>
                <a:sym typeface="Oswald"/>
              </a:defRPr>
            </a:lvl7pPr>
            <a:lvl8pPr lvl="7" rtl="0" algn="ctr">
              <a:buNone/>
              <a:defRPr sz="1300">
                <a:solidFill>
                  <a:schemeClr val="lt1"/>
                </a:solidFill>
                <a:latin typeface="Oswald"/>
                <a:ea typeface="Oswald"/>
                <a:cs typeface="Oswald"/>
                <a:sym typeface="Oswald"/>
              </a:defRPr>
            </a:lvl8pPr>
            <a:lvl9pPr lvl="8" rtl="0" algn="ctr">
              <a:buNone/>
              <a:defRPr sz="1300">
                <a:solidFill>
                  <a:schemeClr val="lt1"/>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nyc.gov/site/finance/taxes/property-rolling-sales-data.p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2"/>
          <p:cNvSpPr txBox="1"/>
          <p:nvPr>
            <p:ph type="ctrTitle"/>
          </p:nvPr>
        </p:nvSpPr>
        <p:spPr>
          <a:xfrm>
            <a:off x="226100" y="2435625"/>
            <a:ext cx="3963000" cy="224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4400"/>
          </a:p>
          <a:p>
            <a:pPr indent="0" lvl="0" marL="0" rtl="0" algn="l">
              <a:spcBef>
                <a:spcPts val="0"/>
              </a:spcBef>
              <a:spcAft>
                <a:spcPts val="0"/>
              </a:spcAft>
              <a:buNone/>
            </a:pPr>
            <a:r>
              <a:rPr lang="en" sz="4400"/>
              <a:t>Manhattan</a:t>
            </a:r>
            <a:endParaRPr sz="4400"/>
          </a:p>
          <a:p>
            <a:pPr indent="0" lvl="0" marL="0" rtl="0" algn="l">
              <a:spcBef>
                <a:spcPts val="0"/>
              </a:spcBef>
              <a:spcAft>
                <a:spcPts val="0"/>
              </a:spcAft>
              <a:buNone/>
            </a:pPr>
            <a:r>
              <a:rPr lang="en" sz="4400"/>
              <a:t>Real </a:t>
            </a:r>
            <a:r>
              <a:rPr lang="en" sz="4400"/>
              <a:t>Estate</a:t>
            </a:r>
            <a:endParaRPr sz="4400"/>
          </a:p>
          <a:p>
            <a:pPr indent="0" lvl="0" marL="0" rtl="0" algn="l">
              <a:spcBef>
                <a:spcPts val="0"/>
              </a:spcBef>
              <a:spcAft>
                <a:spcPts val="0"/>
              </a:spcAft>
              <a:buNone/>
            </a:pPr>
            <a:r>
              <a:rPr lang="en" sz="4400"/>
              <a:t>Tool</a:t>
            </a:r>
            <a:endParaRPr sz="4400"/>
          </a:p>
        </p:txBody>
      </p:sp>
      <p:pic>
        <p:nvPicPr>
          <p:cNvPr id="127" name="Google Shape;127;p12"/>
          <p:cNvPicPr preferRelativeResize="0"/>
          <p:nvPr/>
        </p:nvPicPr>
        <p:blipFill rotWithShape="1">
          <a:blip r:embed="rId3">
            <a:alphaModFix amt="77000"/>
          </a:blip>
          <a:srcRect b="9773" l="6585" r="0" t="22310"/>
          <a:stretch/>
        </p:blipFill>
        <p:spPr>
          <a:xfrm>
            <a:off x="3651758" y="0"/>
            <a:ext cx="5053644" cy="5143500"/>
          </a:xfrm>
          <a:custGeom>
            <a:rect b="b" l="l" r="r" t="t"/>
            <a:pathLst>
              <a:path extrusionOk="0" h="21600" w="2160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rgbClr val="0DB8CC">
              <a:alpha val="435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9" name="Google Shape;129;p12"/>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rgbClr val="FFA604">
              <a:alpha val="4581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0" name="Google Shape;130;p12"/>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rgbClr val="FFD104">
              <a:alpha val="486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 name="Google Shape;131;p12"/>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rgbClr val="0DB8CC">
              <a:alpha val="435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idx="1" type="body"/>
          </p:nvPr>
        </p:nvSpPr>
        <p:spPr>
          <a:xfrm>
            <a:off x="689525" y="4656250"/>
            <a:ext cx="7083300" cy="519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Figure: Numerical Features Data Distribution  (Before Log Transformation)</a:t>
            </a:r>
            <a:endParaRPr/>
          </a:p>
        </p:txBody>
      </p:sp>
      <p:sp>
        <p:nvSpPr>
          <p:cNvPr id="205" name="Google Shape;205;p22"/>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6" name="Google Shape;206;p22"/>
          <p:cNvPicPr preferRelativeResize="0"/>
          <p:nvPr/>
        </p:nvPicPr>
        <p:blipFill>
          <a:blip r:embed="rId3">
            <a:alphaModFix/>
          </a:blip>
          <a:stretch>
            <a:fillRect/>
          </a:stretch>
        </p:blipFill>
        <p:spPr>
          <a:xfrm>
            <a:off x="152400" y="152400"/>
            <a:ext cx="7661406" cy="435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idx="1" type="body"/>
          </p:nvPr>
        </p:nvSpPr>
        <p:spPr>
          <a:xfrm>
            <a:off x="550500" y="4688650"/>
            <a:ext cx="7083300" cy="519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Figure: Numerical Features Data Distribution (After Log Transformation)</a:t>
            </a:r>
            <a:endParaRPr/>
          </a:p>
        </p:txBody>
      </p:sp>
      <p:sp>
        <p:nvSpPr>
          <p:cNvPr id="212" name="Google Shape;212;p23"/>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3" name="Google Shape;213;p23"/>
          <p:cNvPicPr preferRelativeResize="0"/>
          <p:nvPr/>
        </p:nvPicPr>
        <p:blipFill>
          <a:blip r:embed="rId3">
            <a:alphaModFix/>
          </a:blip>
          <a:stretch>
            <a:fillRect/>
          </a:stretch>
        </p:blipFill>
        <p:spPr>
          <a:xfrm>
            <a:off x="398100" y="152400"/>
            <a:ext cx="7986796" cy="453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idx="1" type="body"/>
          </p:nvPr>
        </p:nvSpPr>
        <p:spPr>
          <a:xfrm>
            <a:off x="531450" y="4787300"/>
            <a:ext cx="7083300" cy="519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Figure: Categorical Features Data Distribution</a:t>
            </a:r>
            <a:endParaRPr/>
          </a:p>
        </p:txBody>
      </p:sp>
      <p:sp>
        <p:nvSpPr>
          <p:cNvPr id="219" name="Google Shape;219;p24"/>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0" name="Google Shape;220;p24"/>
          <p:cNvPicPr preferRelativeResize="0"/>
          <p:nvPr/>
        </p:nvPicPr>
        <p:blipFill>
          <a:blip r:embed="rId3">
            <a:alphaModFix/>
          </a:blip>
          <a:stretch>
            <a:fillRect/>
          </a:stretch>
        </p:blipFill>
        <p:spPr>
          <a:xfrm>
            <a:off x="152400" y="152400"/>
            <a:ext cx="7892139" cy="448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ctrTitle"/>
          </p:nvPr>
        </p:nvSpPr>
        <p:spPr>
          <a:xfrm>
            <a:off x="550500" y="3129450"/>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MODELING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Processing</a:t>
            </a:r>
            <a:endParaRPr/>
          </a:p>
        </p:txBody>
      </p:sp>
      <p:sp>
        <p:nvSpPr>
          <p:cNvPr id="231" name="Google Shape;231;p26"/>
          <p:cNvSpPr txBox="1"/>
          <p:nvPr>
            <p:ph idx="1" type="body"/>
          </p:nvPr>
        </p:nvSpPr>
        <p:spPr>
          <a:xfrm>
            <a:off x="550500" y="1353950"/>
            <a:ext cx="6107700" cy="3494400"/>
          </a:xfrm>
          <a:prstGeom prst="rect">
            <a:avLst/>
          </a:prstGeom>
        </p:spPr>
        <p:txBody>
          <a:bodyPr anchorCtr="0" anchor="t" bIns="0" lIns="0" spcFirstLastPara="1" rIns="0" wrap="square" tIns="0">
            <a:noAutofit/>
          </a:bodyPr>
          <a:lstStyle/>
          <a:p>
            <a:pPr indent="-374650" lvl="0" marL="457200" rtl="0" algn="l">
              <a:lnSpc>
                <a:spcPct val="150000"/>
              </a:lnSpc>
              <a:spcBef>
                <a:spcPts val="0"/>
              </a:spcBef>
              <a:spcAft>
                <a:spcPts val="0"/>
              </a:spcAft>
              <a:buSzPts val="2300"/>
              <a:buChar char="▸"/>
            </a:pPr>
            <a:r>
              <a:rPr lang="en" sz="2300"/>
              <a:t>Filter residential properties</a:t>
            </a:r>
            <a:endParaRPr sz="2300"/>
          </a:p>
          <a:p>
            <a:pPr indent="-374650" lvl="0" marL="457200" rtl="0" algn="l">
              <a:lnSpc>
                <a:spcPct val="150000"/>
              </a:lnSpc>
              <a:spcBef>
                <a:spcPts val="0"/>
              </a:spcBef>
              <a:spcAft>
                <a:spcPts val="0"/>
              </a:spcAft>
              <a:buSzPts val="2300"/>
              <a:buChar char="▸"/>
            </a:pPr>
            <a:r>
              <a:rPr lang="en" sz="2300"/>
              <a:t>Generate features</a:t>
            </a:r>
            <a:endParaRPr sz="2300"/>
          </a:p>
          <a:p>
            <a:pPr indent="-374650" lvl="1" marL="914400" rtl="0" algn="l">
              <a:lnSpc>
                <a:spcPct val="150000"/>
              </a:lnSpc>
              <a:spcBef>
                <a:spcPts val="0"/>
              </a:spcBef>
              <a:spcAft>
                <a:spcPts val="0"/>
              </a:spcAft>
              <a:buSzPts val="2300"/>
              <a:buChar char="▹"/>
            </a:pPr>
            <a:r>
              <a:rPr lang="en" sz="2300"/>
              <a:t>Gross square feet per total unit</a:t>
            </a:r>
            <a:endParaRPr sz="2300"/>
          </a:p>
          <a:p>
            <a:pPr indent="-374650" lvl="1" marL="914400" rtl="0" algn="l">
              <a:lnSpc>
                <a:spcPct val="150000"/>
              </a:lnSpc>
              <a:spcBef>
                <a:spcPts val="0"/>
              </a:spcBef>
              <a:spcAft>
                <a:spcPts val="0"/>
              </a:spcAft>
              <a:buSzPts val="2300"/>
              <a:buChar char="▹"/>
            </a:pPr>
            <a:r>
              <a:rPr lang="en" sz="2300"/>
              <a:t>Age of the property (sale date - year built)</a:t>
            </a:r>
            <a:endParaRPr sz="2300"/>
          </a:p>
        </p:txBody>
      </p:sp>
      <p:sp>
        <p:nvSpPr>
          <p:cNvPr id="232" name="Google Shape;232;p26"/>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Processing</a:t>
            </a:r>
            <a:endParaRPr/>
          </a:p>
        </p:txBody>
      </p:sp>
      <p:sp>
        <p:nvSpPr>
          <p:cNvPr id="238" name="Google Shape;238;p27"/>
          <p:cNvSpPr txBox="1"/>
          <p:nvPr>
            <p:ph idx="1" type="body"/>
          </p:nvPr>
        </p:nvSpPr>
        <p:spPr>
          <a:xfrm>
            <a:off x="550500" y="1353950"/>
            <a:ext cx="6107700" cy="3494400"/>
          </a:xfrm>
          <a:prstGeom prst="rect">
            <a:avLst/>
          </a:prstGeom>
        </p:spPr>
        <p:txBody>
          <a:bodyPr anchorCtr="0" anchor="t" bIns="0" lIns="0" spcFirstLastPara="1" rIns="0" wrap="square" tIns="0">
            <a:noAutofit/>
          </a:bodyPr>
          <a:lstStyle/>
          <a:p>
            <a:pPr indent="-374650" lvl="0" marL="457200" rtl="0" algn="l">
              <a:lnSpc>
                <a:spcPct val="150000"/>
              </a:lnSpc>
              <a:spcBef>
                <a:spcPts val="0"/>
              </a:spcBef>
              <a:spcAft>
                <a:spcPts val="0"/>
              </a:spcAft>
              <a:buSzPts val="2300"/>
              <a:buChar char="▸"/>
            </a:pPr>
            <a:r>
              <a:rPr lang="en" sz="2300"/>
              <a:t>Data Scaling for numerical columns</a:t>
            </a:r>
            <a:endParaRPr sz="2300"/>
          </a:p>
          <a:p>
            <a:pPr indent="-374650" lvl="1" marL="914400" rtl="0" algn="l">
              <a:lnSpc>
                <a:spcPct val="150000"/>
              </a:lnSpc>
              <a:spcBef>
                <a:spcPts val="0"/>
              </a:spcBef>
              <a:spcAft>
                <a:spcPts val="0"/>
              </a:spcAft>
              <a:buSzPts val="2300"/>
              <a:buChar char="▹"/>
            </a:pPr>
            <a:r>
              <a:rPr lang="en" sz="2300"/>
              <a:t>Robust Scaling - handle outliers (extreme values) by using median and IQR</a:t>
            </a:r>
            <a:endParaRPr sz="2300"/>
          </a:p>
          <a:p>
            <a:pPr indent="-374650" lvl="1" marL="914400" rtl="0" algn="l">
              <a:lnSpc>
                <a:spcPct val="150000"/>
              </a:lnSpc>
              <a:spcBef>
                <a:spcPts val="0"/>
              </a:spcBef>
              <a:spcAft>
                <a:spcPts val="0"/>
              </a:spcAft>
              <a:buSzPts val="2300"/>
              <a:buChar char="▹"/>
            </a:pPr>
            <a:r>
              <a:rPr lang="en" sz="2300"/>
              <a:t>Performance comparison with log normalization followed by robust scaling</a:t>
            </a:r>
            <a:endParaRPr sz="2300"/>
          </a:p>
        </p:txBody>
      </p:sp>
      <p:sp>
        <p:nvSpPr>
          <p:cNvPr id="239" name="Google Shape;239;p27"/>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K-means Clustering</a:t>
            </a:r>
            <a:endParaRPr/>
          </a:p>
        </p:txBody>
      </p:sp>
      <p:sp>
        <p:nvSpPr>
          <p:cNvPr id="245" name="Google Shape;245;p28"/>
          <p:cNvSpPr txBox="1"/>
          <p:nvPr>
            <p:ph idx="1" type="body"/>
          </p:nvPr>
        </p:nvSpPr>
        <p:spPr>
          <a:xfrm>
            <a:off x="550500" y="1353948"/>
            <a:ext cx="6107700" cy="3033900"/>
          </a:xfrm>
          <a:prstGeom prst="rect">
            <a:avLst/>
          </a:prstGeom>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Char char="▸"/>
            </a:pPr>
            <a:r>
              <a:rPr lang="en"/>
              <a:t>Comparing k-means performance on n clusters, where n = 1, 2, ..., 15</a:t>
            </a:r>
            <a:endParaRPr/>
          </a:p>
          <a:p>
            <a:pPr indent="-381000" lvl="1" marL="914400" rtl="0" algn="l">
              <a:lnSpc>
                <a:spcPct val="150000"/>
              </a:lnSpc>
              <a:spcBef>
                <a:spcPts val="0"/>
              </a:spcBef>
              <a:spcAft>
                <a:spcPts val="0"/>
              </a:spcAft>
              <a:buSzPts val="2400"/>
              <a:buChar char="▹"/>
            </a:pPr>
            <a:r>
              <a:rPr lang="en"/>
              <a:t>Metric: Within Sum of Squares (WSS) cluster distance</a:t>
            </a:r>
            <a:endParaRPr/>
          </a:p>
          <a:p>
            <a:pPr indent="-381000" lvl="0" marL="457200" rtl="0" algn="l">
              <a:lnSpc>
                <a:spcPct val="150000"/>
              </a:lnSpc>
              <a:spcBef>
                <a:spcPts val="0"/>
              </a:spcBef>
              <a:spcAft>
                <a:spcPts val="0"/>
              </a:spcAft>
              <a:buSzPts val="2400"/>
              <a:buChar char="▸"/>
            </a:pPr>
            <a:r>
              <a:rPr lang="en"/>
              <a:t>Detect Elbow point — </a:t>
            </a:r>
            <a:r>
              <a:rPr b="1" lang="en"/>
              <a:t>WSS</a:t>
            </a:r>
            <a:r>
              <a:rPr lang="en"/>
              <a:t> against </a:t>
            </a:r>
            <a:r>
              <a:rPr b="1" lang="en"/>
              <a:t>k</a:t>
            </a:r>
            <a:r>
              <a:rPr lang="en"/>
              <a:t> plot</a:t>
            </a:r>
            <a:endParaRPr/>
          </a:p>
        </p:txBody>
      </p:sp>
      <p:sp>
        <p:nvSpPr>
          <p:cNvPr id="246" name="Google Shape;246;p28"/>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idx="1" type="body"/>
          </p:nvPr>
        </p:nvSpPr>
        <p:spPr>
          <a:xfrm>
            <a:off x="531600" y="4788625"/>
            <a:ext cx="7083300" cy="519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Figure: Elbow Plot of WSS vs. k clusters  </a:t>
            </a:r>
            <a:endParaRPr/>
          </a:p>
        </p:txBody>
      </p:sp>
      <p:sp>
        <p:nvSpPr>
          <p:cNvPr id="252" name="Google Shape;252;p29"/>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53" name="Google Shape;253;p29"/>
          <p:cNvPicPr preferRelativeResize="0"/>
          <p:nvPr/>
        </p:nvPicPr>
        <p:blipFill>
          <a:blip r:embed="rId3">
            <a:alphaModFix/>
          </a:blip>
          <a:stretch>
            <a:fillRect/>
          </a:stretch>
        </p:blipFill>
        <p:spPr>
          <a:xfrm>
            <a:off x="1270975" y="152400"/>
            <a:ext cx="5486400" cy="4314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idx="1" type="body"/>
          </p:nvPr>
        </p:nvSpPr>
        <p:spPr>
          <a:xfrm>
            <a:off x="550488" y="4744925"/>
            <a:ext cx="7083300" cy="519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Figure: K-means clusters using sale price and gross square feet on the Manhattan map</a:t>
            </a:r>
            <a:endParaRPr sz="1400"/>
          </a:p>
          <a:p>
            <a:pPr indent="0" lvl="0" marL="0" rtl="0" algn="ctr">
              <a:spcBef>
                <a:spcPts val="800"/>
              </a:spcBef>
              <a:spcAft>
                <a:spcPts val="0"/>
              </a:spcAft>
              <a:buNone/>
            </a:pPr>
            <a:r>
              <a:t/>
            </a:r>
            <a:endParaRPr sz="1400"/>
          </a:p>
          <a:p>
            <a:pPr indent="0" lvl="0" marL="0" rtl="0" algn="ctr">
              <a:spcBef>
                <a:spcPts val="800"/>
              </a:spcBef>
              <a:spcAft>
                <a:spcPts val="0"/>
              </a:spcAft>
              <a:buNone/>
            </a:pPr>
            <a:r>
              <a:t/>
            </a:r>
            <a:endParaRPr sz="1400"/>
          </a:p>
          <a:p>
            <a:pPr indent="0" lvl="0" marL="0" rtl="0" algn="ctr">
              <a:spcBef>
                <a:spcPts val="800"/>
              </a:spcBef>
              <a:spcAft>
                <a:spcPts val="800"/>
              </a:spcAft>
              <a:buNone/>
            </a:pPr>
            <a:r>
              <a:t/>
            </a:r>
            <a:endParaRPr sz="1400"/>
          </a:p>
        </p:txBody>
      </p:sp>
      <p:sp>
        <p:nvSpPr>
          <p:cNvPr id="259" name="Google Shape;259;p3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0" name="Google Shape;260;p30"/>
          <p:cNvPicPr preferRelativeResize="0"/>
          <p:nvPr/>
        </p:nvPicPr>
        <p:blipFill>
          <a:blip r:embed="rId3">
            <a:alphaModFix/>
          </a:blip>
          <a:stretch>
            <a:fillRect/>
          </a:stretch>
        </p:blipFill>
        <p:spPr>
          <a:xfrm>
            <a:off x="2775525" y="93550"/>
            <a:ext cx="5066876" cy="4595099"/>
          </a:xfrm>
          <a:prstGeom prst="rect">
            <a:avLst/>
          </a:prstGeom>
          <a:noFill/>
          <a:ln>
            <a:noFill/>
          </a:ln>
        </p:spPr>
      </p:pic>
      <p:sp>
        <p:nvSpPr>
          <p:cNvPr id="261" name="Google Shape;261;p30"/>
          <p:cNvSpPr txBox="1"/>
          <p:nvPr>
            <p:ph idx="4294967295" type="title"/>
          </p:nvPr>
        </p:nvSpPr>
        <p:spPr>
          <a:xfrm>
            <a:off x="550500" y="1740475"/>
            <a:ext cx="1970700" cy="1062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Cluster</a:t>
            </a:r>
            <a:endParaRPr/>
          </a:p>
          <a:p>
            <a:pPr indent="0" lvl="0" marL="0" rtl="0" algn="l">
              <a:spcBef>
                <a:spcPts val="0"/>
              </a:spcBef>
              <a:spcAft>
                <a:spcPts val="0"/>
              </a:spcAft>
              <a:buNone/>
            </a:pPr>
            <a:r>
              <a:rPr lang="en"/>
              <a:t>Visualization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3"/>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Team Members </a:t>
            </a:r>
            <a:endParaRPr/>
          </a:p>
        </p:txBody>
      </p:sp>
      <p:sp>
        <p:nvSpPr>
          <p:cNvPr id="137" name="Google Shape;137;p13"/>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8" name="Google Shape;138;p13"/>
          <p:cNvSpPr txBox="1"/>
          <p:nvPr/>
        </p:nvSpPr>
        <p:spPr>
          <a:xfrm>
            <a:off x="704559" y="3410595"/>
            <a:ext cx="1425000" cy="702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News Cycle"/>
                <a:ea typeface="News Cycle"/>
                <a:cs typeface="News Cycle"/>
                <a:sym typeface="News Cycle"/>
              </a:rPr>
              <a:t>Mehar Chaturvedi</a:t>
            </a:r>
            <a:endParaRPr>
              <a:latin typeface="News Cycle"/>
              <a:ea typeface="News Cycle"/>
              <a:cs typeface="News Cycle"/>
              <a:sym typeface="News Cycle"/>
            </a:endParaRPr>
          </a:p>
          <a:p>
            <a:pPr indent="0" lvl="0" marL="0" rtl="0" algn="ctr">
              <a:spcBef>
                <a:spcPts val="400"/>
              </a:spcBef>
              <a:spcAft>
                <a:spcPts val="400"/>
              </a:spcAft>
              <a:buNone/>
            </a:pPr>
            <a:r>
              <a:t/>
            </a:r>
            <a:endParaRPr>
              <a:latin typeface="News Cycle"/>
              <a:ea typeface="News Cycle"/>
              <a:cs typeface="News Cycle"/>
              <a:sym typeface="News Cycle"/>
            </a:endParaRPr>
          </a:p>
        </p:txBody>
      </p:sp>
      <p:sp>
        <p:nvSpPr>
          <p:cNvPr id="139" name="Google Shape;139;p13"/>
          <p:cNvSpPr txBox="1"/>
          <p:nvPr/>
        </p:nvSpPr>
        <p:spPr>
          <a:xfrm>
            <a:off x="3418622" y="3410595"/>
            <a:ext cx="1425000" cy="702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News Cycle"/>
                <a:ea typeface="News Cycle"/>
                <a:cs typeface="News Cycle"/>
                <a:sym typeface="News Cycle"/>
              </a:rPr>
              <a:t>Isha Angadi</a:t>
            </a:r>
            <a:endParaRPr sz="800">
              <a:solidFill>
                <a:schemeClr val="dk2"/>
              </a:solidFill>
              <a:latin typeface="News Cycle"/>
              <a:ea typeface="News Cycle"/>
              <a:cs typeface="News Cycle"/>
              <a:sym typeface="News Cycle"/>
            </a:endParaRPr>
          </a:p>
          <a:p>
            <a:pPr indent="0" lvl="0" marL="0" rtl="0" algn="ctr">
              <a:spcBef>
                <a:spcPts val="400"/>
              </a:spcBef>
              <a:spcAft>
                <a:spcPts val="400"/>
              </a:spcAft>
              <a:buNone/>
            </a:pPr>
            <a:r>
              <a:t/>
            </a:r>
            <a:endParaRPr>
              <a:latin typeface="News Cycle"/>
              <a:ea typeface="News Cycle"/>
              <a:cs typeface="News Cycle"/>
              <a:sym typeface="News Cycle"/>
            </a:endParaRPr>
          </a:p>
        </p:txBody>
      </p:sp>
      <p:sp>
        <p:nvSpPr>
          <p:cNvPr id="140" name="Google Shape;140;p13"/>
          <p:cNvSpPr txBox="1"/>
          <p:nvPr/>
        </p:nvSpPr>
        <p:spPr>
          <a:xfrm>
            <a:off x="5978660" y="3410595"/>
            <a:ext cx="1425000" cy="702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chemeClr val="dk1"/>
                </a:solidFill>
                <a:latin typeface="News Cycle"/>
                <a:ea typeface="News Cycle"/>
                <a:cs typeface="News Cycle"/>
                <a:sym typeface="News Cycle"/>
              </a:rPr>
              <a:t>Sandeep Pvn</a:t>
            </a:r>
            <a:endParaRPr>
              <a:latin typeface="News Cycle"/>
              <a:ea typeface="News Cycle"/>
              <a:cs typeface="News Cycle"/>
              <a:sym typeface="News Cycle"/>
            </a:endParaRPr>
          </a:p>
        </p:txBody>
      </p:sp>
      <p:pic>
        <p:nvPicPr>
          <p:cNvPr id="141" name="Google Shape;141;p13"/>
          <p:cNvPicPr preferRelativeResize="0"/>
          <p:nvPr/>
        </p:nvPicPr>
        <p:blipFill rotWithShape="1">
          <a:blip r:embed="rId3">
            <a:alphaModFix/>
          </a:blip>
          <a:srcRect b="6992" l="0" r="0" t="6992"/>
          <a:stretch/>
        </p:blipFill>
        <p:spPr>
          <a:xfrm>
            <a:off x="626700" y="1551150"/>
            <a:ext cx="1733100" cy="1733100"/>
          </a:xfrm>
          <a:prstGeom prst="ellipse">
            <a:avLst/>
          </a:prstGeom>
          <a:noFill/>
          <a:ln>
            <a:noFill/>
          </a:ln>
        </p:spPr>
      </p:pic>
      <p:pic>
        <p:nvPicPr>
          <p:cNvPr id="142" name="Google Shape;142;p13"/>
          <p:cNvPicPr preferRelativeResize="0"/>
          <p:nvPr/>
        </p:nvPicPr>
        <p:blipFill rotWithShape="1">
          <a:blip r:embed="rId4">
            <a:alphaModFix/>
          </a:blip>
          <a:srcRect b="27909" l="0" r="0" t="5543"/>
          <a:stretch/>
        </p:blipFill>
        <p:spPr>
          <a:xfrm>
            <a:off x="3264500" y="1588725"/>
            <a:ext cx="1695600" cy="1695600"/>
          </a:xfrm>
          <a:prstGeom prst="ellipse">
            <a:avLst/>
          </a:prstGeom>
          <a:noFill/>
          <a:ln>
            <a:noFill/>
          </a:ln>
        </p:spPr>
      </p:pic>
      <p:pic>
        <p:nvPicPr>
          <p:cNvPr id="143" name="Google Shape;143;p13"/>
          <p:cNvPicPr preferRelativeResize="0"/>
          <p:nvPr/>
        </p:nvPicPr>
        <p:blipFill rotWithShape="1">
          <a:blip r:embed="rId5">
            <a:alphaModFix/>
          </a:blip>
          <a:srcRect b="57173" l="38263" r="26359" t="15793"/>
          <a:stretch/>
        </p:blipFill>
        <p:spPr>
          <a:xfrm>
            <a:off x="5864800" y="1602976"/>
            <a:ext cx="1695600" cy="1667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550500" y="230325"/>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Measurement of Uncertainty</a:t>
            </a:r>
            <a:endParaRPr/>
          </a:p>
        </p:txBody>
      </p:sp>
      <p:sp>
        <p:nvSpPr>
          <p:cNvPr id="267" name="Google Shape;267;p31"/>
          <p:cNvSpPr txBox="1"/>
          <p:nvPr>
            <p:ph idx="1" type="body"/>
          </p:nvPr>
        </p:nvSpPr>
        <p:spPr>
          <a:xfrm>
            <a:off x="550500" y="729923"/>
            <a:ext cx="61077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Within Sum of Squares (WSS)</a:t>
            </a:r>
            <a:endParaRPr/>
          </a:p>
          <a:p>
            <a:pPr indent="-381000" lvl="1" marL="914400" rtl="0" algn="l">
              <a:spcBef>
                <a:spcPts val="0"/>
              </a:spcBef>
              <a:spcAft>
                <a:spcPts val="0"/>
              </a:spcAft>
              <a:buSzPts val="2400"/>
              <a:buChar char="▹"/>
            </a:pPr>
            <a:r>
              <a:rPr lang="en"/>
              <a:t>calculated by summing the squared distance between each data point and the cluster centroid (variance within a cluster)</a:t>
            </a:r>
            <a:endParaRPr/>
          </a:p>
          <a:p>
            <a:pPr indent="-381000" lvl="1" marL="914400" rtl="0" algn="l">
              <a:spcBef>
                <a:spcPts val="0"/>
              </a:spcBef>
              <a:spcAft>
                <a:spcPts val="0"/>
              </a:spcAft>
              <a:buSzPts val="2400"/>
              <a:buChar char="▹"/>
            </a:pPr>
            <a:r>
              <a:rPr lang="en"/>
              <a:t>Use: identify groups of data points that are more homogeneous yet distinct</a:t>
            </a:r>
            <a:endParaRPr/>
          </a:p>
          <a:p>
            <a:pPr indent="-381000" lvl="2" marL="1371600" rtl="0" algn="l">
              <a:spcBef>
                <a:spcPts val="0"/>
              </a:spcBef>
              <a:spcAft>
                <a:spcPts val="0"/>
              </a:spcAft>
              <a:buSzPts val="2400"/>
              <a:buChar char="■"/>
            </a:pPr>
            <a:r>
              <a:rPr lang="en"/>
              <a:t>smaller values indicating a better fit</a:t>
            </a:r>
            <a:endParaRPr/>
          </a:p>
        </p:txBody>
      </p:sp>
      <p:sp>
        <p:nvSpPr>
          <p:cNvPr id="268" name="Google Shape;268;p31"/>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 SHINY APPLICATION</a:t>
            </a:r>
            <a:endParaRPr/>
          </a:p>
          <a:p>
            <a:pPr indent="0" lvl="0" marL="0" rtl="0" algn="l">
              <a:spcBef>
                <a:spcPts val="0"/>
              </a:spcBef>
              <a:spcAft>
                <a:spcPts val="0"/>
              </a:spcAft>
              <a:buNone/>
            </a:pPr>
            <a:r>
              <a:rPr lang="en"/>
              <a:t>DEMO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idx="1" type="body"/>
          </p:nvPr>
        </p:nvSpPr>
        <p:spPr>
          <a:xfrm>
            <a:off x="1030675" y="452450"/>
            <a:ext cx="4879500" cy="390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
            </a:r>
            <a:r>
              <a:rPr i="1" lang="en"/>
              <a:t>The future of real estate is being shaped by technology and innovation, and those who embrace it will be the ones who thrive in this changing landscape." </a:t>
            </a:r>
            <a:endParaRPr i="1"/>
          </a:p>
          <a:p>
            <a:pPr indent="0" lvl="0" marL="0" rtl="0" algn="r">
              <a:spcBef>
                <a:spcPts val="800"/>
              </a:spcBef>
              <a:spcAft>
                <a:spcPts val="800"/>
              </a:spcAft>
              <a:buNone/>
            </a:pPr>
            <a:r>
              <a:rPr lang="en"/>
              <a:t>- Spencer Rascoff</a:t>
            </a:r>
            <a:endParaRPr/>
          </a:p>
        </p:txBody>
      </p:sp>
      <p:sp>
        <p:nvSpPr>
          <p:cNvPr id="279" name="Google Shape;279;p33"/>
          <p:cNvSpPr txBox="1"/>
          <p:nvPr>
            <p:ph idx="12" type="sldNum"/>
          </p:nvPr>
        </p:nvSpPr>
        <p:spPr>
          <a:xfrm>
            <a:off x="8520650" y="4688650"/>
            <a:ext cx="3948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550500" y="1081088"/>
            <a:ext cx="3694500" cy="88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Thank you!</a:t>
            </a:r>
            <a:endParaRPr sz="6000"/>
          </a:p>
        </p:txBody>
      </p:sp>
      <p:sp>
        <p:nvSpPr>
          <p:cNvPr id="285" name="Google Shape;285;p34"/>
          <p:cNvSpPr txBox="1"/>
          <p:nvPr>
            <p:ph idx="1" type="body"/>
          </p:nvPr>
        </p:nvSpPr>
        <p:spPr>
          <a:xfrm>
            <a:off x="550500" y="2165687"/>
            <a:ext cx="3694500" cy="1904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b="1" lang="en">
                <a:solidFill>
                  <a:schemeClr val="dk2"/>
                </a:solidFill>
              </a:rPr>
              <a:t>Happy Home Shopping!</a:t>
            </a:r>
            <a:endParaRPr b="1">
              <a:solidFill>
                <a:schemeClr val="dk2"/>
              </a:solidFill>
            </a:endParaRPr>
          </a:p>
        </p:txBody>
      </p:sp>
      <p:sp>
        <p:nvSpPr>
          <p:cNvPr id="286" name="Google Shape;286;p34"/>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7" name="Google Shape;287;p34"/>
          <p:cNvPicPr preferRelativeResize="0"/>
          <p:nvPr/>
        </p:nvPicPr>
        <p:blipFill rotWithShape="1">
          <a:blip r:embed="rId3">
            <a:alphaModFix/>
          </a:blip>
          <a:srcRect b="0" l="26311" r="26315" t="0"/>
          <a:stretch/>
        </p:blipFill>
        <p:spPr>
          <a:xfrm>
            <a:off x="4648220" y="-6863"/>
            <a:ext cx="4343382" cy="5157216"/>
          </a:xfrm>
          <a:custGeom>
            <a:rect b="b" l="l" r="r" t="t"/>
            <a:pathLst>
              <a:path extrusionOk="0" h="21600" w="2160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93" name="Google Shape;293;p35"/>
          <p:cNvSpPr txBox="1"/>
          <p:nvPr>
            <p:ph idx="1" type="body"/>
          </p:nvPr>
        </p:nvSpPr>
        <p:spPr>
          <a:xfrm>
            <a:off x="550500" y="1353948"/>
            <a:ext cx="6107700" cy="30339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Dangeti, P. (n.d.). Statistics for Machine Learning. O'Reilly Online Learning. Retrieved December 16, 2022, from https://www.oreilly.com/library/view/statistics-for-machine/9781788295758/c71ea970-0f3c-4973-8d3a-b09a7a6553c1.xhtml </a:t>
            </a:r>
            <a:endParaRPr sz="1200"/>
          </a:p>
          <a:p>
            <a:pPr indent="-304800" lvl="0" marL="457200" rtl="0" algn="l">
              <a:spcBef>
                <a:spcPts val="0"/>
              </a:spcBef>
              <a:spcAft>
                <a:spcPts val="0"/>
              </a:spcAft>
              <a:buSzPts val="1200"/>
              <a:buChar char="▸"/>
            </a:pPr>
            <a:r>
              <a:rPr lang="en" sz="1200"/>
              <a:t>Rashmi, Kassambara	06 May 2020  	The demo data used in this tutorial is available in the default installation of R. Juste type data(“USArrests”) Reply, &amp;amp; Kassambara. (2018, October 21). K-means clustering in R: Algorithm and practical examples. Datanovia. Retrieved December 16, 2022, from https://www.datanovia.com/en/lessons/k-means-clustering-in-r-algorith-and-practical-examples </a:t>
            </a:r>
            <a:endParaRPr sz="1200"/>
          </a:p>
          <a:p>
            <a:pPr indent="-304800" lvl="0" marL="457200" rtl="0" algn="l">
              <a:spcBef>
                <a:spcPts val="0"/>
              </a:spcBef>
              <a:spcAft>
                <a:spcPts val="0"/>
              </a:spcAft>
              <a:buSzPts val="1200"/>
              <a:buChar char="▸"/>
            </a:pPr>
            <a:r>
              <a:rPr lang="en" sz="1200"/>
              <a:t>Rolling Sales Data. (n.d.). Retrieved December 16, 2022, from https://www.nyc.gov/site/finance/taxes/property-rolling-sales-data.page </a:t>
            </a:r>
            <a:endParaRPr sz="1200"/>
          </a:p>
          <a:p>
            <a:pPr indent="-304800" lvl="0" marL="457200" rtl="0" algn="l">
              <a:spcBef>
                <a:spcPts val="0"/>
              </a:spcBef>
              <a:spcAft>
                <a:spcPts val="0"/>
              </a:spcAft>
              <a:buSzPts val="1200"/>
              <a:buChar char="▸"/>
            </a:pPr>
            <a:r>
              <a:rPr lang="en" sz="1200"/>
              <a:t>Shiny learning resources. Shiny. (n.d.). Retrieved December 16, 2022, from https://shiny.rstudio.com/tutorial/ </a:t>
            </a:r>
            <a:endParaRPr sz="1200"/>
          </a:p>
          <a:p>
            <a:pPr indent="-304800" lvl="0" marL="457200" rtl="0" algn="l">
              <a:spcBef>
                <a:spcPts val="0"/>
              </a:spcBef>
              <a:spcAft>
                <a:spcPts val="0"/>
              </a:spcAft>
              <a:buSzPts val="1200"/>
              <a:buChar char="▸"/>
            </a:pPr>
            <a:r>
              <a:rPr lang="en" sz="1200"/>
              <a:t>Weighted Sum of Squares. Weighted sum of Squares. (n.d.). Retrieved December 16, 2022, from https://www.itl.nist.gov/div898/software/dataplot/refman2/auxillar/weigsmsq.htm </a:t>
            </a:r>
            <a:endParaRPr sz="1200"/>
          </a:p>
        </p:txBody>
      </p:sp>
      <p:sp>
        <p:nvSpPr>
          <p:cNvPr id="294" name="Google Shape;294;p35"/>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ph idx="1" type="body"/>
          </p:nvPr>
        </p:nvSpPr>
        <p:spPr>
          <a:xfrm>
            <a:off x="550500" y="1315375"/>
            <a:ext cx="3694500" cy="344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Elevate your </a:t>
            </a:r>
            <a:endParaRPr sz="3300"/>
          </a:p>
          <a:p>
            <a:pPr indent="0" lvl="0" marL="0" rtl="0" algn="l">
              <a:spcBef>
                <a:spcPts val="800"/>
              </a:spcBef>
              <a:spcAft>
                <a:spcPts val="0"/>
              </a:spcAft>
              <a:buNone/>
            </a:pPr>
            <a:r>
              <a:rPr lang="en" sz="3300"/>
              <a:t>real estate </a:t>
            </a:r>
            <a:endParaRPr sz="3300"/>
          </a:p>
          <a:p>
            <a:pPr indent="0" lvl="0" marL="0" rtl="0" algn="l">
              <a:spcBef>
                <a:spcPts val="800"/>
              </a:spcBef>
              <a:spcAft>
                <a:spcPts val="0"/>
              </a:spcAft>
              <a:buNone/>
            </a:pPr>
            <a:r>
              <a:rPr lang="en" sz="3300"/>
              <a:t>strategy with our </a:t>
            </a:r>
            <a:endParaRPr sz="3300"/>
          </a:p>
          <a:p>
            <a:pPr indent="0" lvl="0" marL="0" rtl="0" algn="l">
              <a:spcBef>
                <a:spcPts val="800"/>
              </a:spcBef>
              <a:spcAft>
                <a:spcPts val="800"/>
              </a:spcAft>
              <a:buNone/>
            </a:pPr>
            <a:r>
              <a:rPr lang="en" sz="3300"/>
              <a:t>data-driven platform!</a:t>
            </a:r>
            <a:endParaRPr sz="3300"/>
          </a:p>
        </p:txBody>
      </p:sp>
      <p:sp>
        <p:nvSpPr>
          <p:cNvPr id="149" name="Google Shape;149;p14"/>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0" name="Google Shape;150;p14"/>
          <p:cNvPicPr preferRelativeResize="0"/>
          <p:nvPr/>
        </p:nvPicPr>
        <p:blipFill rotWithShape="1">
          <a:blip r:embed="rId3">
            <a:alphaModFix amt="86000"/>
          </a:blip>
          <a:srcRect b="0" l="7891" r="7891" t="0"/>
          <a:stretch/>
        </p:blipFill>
        <p:spPr>
          <a:xfrm>
            <a:off x="4898220" y="-6851"/>
            <a:ext cx="4343382" cy="5157216"/>
          </a:xfrm>
          <a:custGeom>
            <a:rect b="b" l="l" r="r" t="t"/>
            <a:pathLst>
              <a:path extrusionOk="0" h="21600" w="2160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pic>
        <p:nvPicPr>
          <p:cNvPr id="151" name="Google Shape;151;p14"/>
          <p:cNvPicPr preferRelativeResize="0"/>
          <p:nvPr/>
        </p:nvPicPr>
        <p:blipFill>
          <a:blip r:embed="rId4">
            <a:alphaModFix/>
          </a:blip>
          <a:stretch>
            <a:fillRect/>
          </a:stretch>
        </p:blipFill>
        <p:spPr>
          <a:xfrm>
            <a:off x="2700075" y="1093775"/>
            <a:ext cx="768076" cy="768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Manhattan Real Estate Tool</a:t>
            </a:r>
            <a:endParaRPr/>
          </a:p>
        </p:txBody>
      </p:sp>
      <p:sp>
        <p:nvSpPr>
          <p:cNvPr id="157" name="Google Shape;157;p15"/>
          <p:cNvSpPr txBox="1"/>
          <p:nvPr>
            <p:ph idx="1" type="body"/>
          </p:nvPr>
        </p:nvSpPr>
        <p:spPr>
          <a:xfrm>
            <a:off x="550500" y="1353948"/>
            <a:ext cx="6107700" cy="3033900"/>
          </a:xfrm>
          <a:prstGeom prst="rect">
            <a:avLst/>
          </a:prstGeom>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Char char="▸"/>
            </a:pPr>
            <a:r>
              <a:rPr lang="en"/>
              <a:t>PropTech data-driven tool for real-estate agents.</a:t>
            </a:r>
            <a:endParaRPr/>
          </a:p>
          <a:p>
            <a:pPr indent="-381000" lvl="1" marL="914400" rtl="0" algn="l">
              <a:lnSpc>
                <a:spcPct val="150000"/>
              </a:lnSpc>
              <a:spcBef>
                <a:spcPts val="0"/>
              </a:spcBef>
              <a:spcAft>
                <a:spcPts val="0"/>
              </a:spcAft>
              <a:buSzPts val="2400"/>
              <a:buChar char="▹"/>
            </a:pPr>
            <a:r>
              <a:rPr lang="en"/>
              <a:t>Efficiently guide clients in finding residential properties</a:t>
            </a:r>
            <a:endParaRPr/>
          </a:p>
          <a:p>
            <a:pPr indent="-381000" lvl="1" marL="914400" rtl="0" algn="l">
              <a:lnSpc>
                <a:spcPct val="150000"/>
              </a:lnSpc>
              <a:spcBef>
                <a:spcPts val="0"/>
              </a:spcBef>
              <a:spcAft>
                <a:spcPts val="0"/>
              </a:spcAft>
              <a:buSzPts val="2400"/>
              <a:buChar char="▹"/>
            </a:pPr>
            <a:r>
              <a:rPr lang="en"/>
              <a:t>Catered to client’s requirements and preferences</a:t>
            </a:r>
            <a:endParaRPr/>
          </a:p>
          <a:p>
            <a:pPr indent="-381000" lvl="0" marL="457200" rtl="0" algn="l">
              <a:lnSpc>
                <a:spcPct val="150000"/>
              </a:lnSpc>
              <a:spcBef>
                <a:spcPts val="0"/>
              </a:spcBef>
              <a:spcAft>
                <a:spcPts val="0"/>
              </a:spcAft>
              <a:buSzPts val="2400"/>
              <a:buChar char="▸"/>
            </a:pPr>
            <a:r>
              <a:rPr lang="en"/>
              <a:t>Interactive and user-friendly data visualization tool.</a:t>
            </a:r>
            <a:endParaRPr/>
          </a:p>
        </p:txBody>
      </p:sp>
      <p:sp>
        <p:nvSpPr>
          <p:cNvPr id="158" name="Google Shape;158;p15"/>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400"/>
              <a:t>Overview</a:t>
            </a:r>
            <a:endParaRPr sz="3400"/>
          </a:p>
        </p:txBody>
      </p:sp>
      <p:sp>
        <p:nvSpPr>
          <p:cNvPr id="164" name="Google Shape;164;p16"/>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 name="Google Shape;165;p16"/>
          <p:cNvSpPr/>
          <p:nvPr/>
        </p:nvSpPr>
        <p:spPr>
          <a:xfrm>
            <a:off x="5200525" y="2445150"/>
            <a:ext cx="2495700" cy="6282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b="1" lang="en" sz="1100">
                <a:solidFill>
                  <a:schemeClr val="lt1"/>
                </a:solidFill>
                <a:latin typeface="News Cycle"/>
                <a:ea typeface="News Cycle"/>
                <a:cs typeface="News Cycle"/>
                <a:sym typeface="News Cycle"/>
              </a:rPr>
              <a:t>R SHINY APPLICATION</a:t>
            </a:r>
            <a:endParaRPr b="1" sz="1100">
              <a:solidFill>
                <a:schemeClr val="lt1"/>
              </a:solidFill>
              <a:latin typeface="News Cycle"/>
              <a:ea typeface="News Cycle"/>
              <a:cs typeface="News Cycle"/>
              <a:sym typeface="News Cycle"/>
            </a:endParaRPr>
          </a:p>
        </p:txBody>
      </p:sp>
      <p:sp>
        <p:nvSpPr>
          <p:cNvPr id="166" name="Google Shape;166;p16"/>
          <p:cNvSpPr/>
          <p:nvPr/>
        </p:nvSpPr>
        <p:spPr>
          <a:xfrm>
            <a:off x="3448500" y="2445150"/>
            <a:ext cx="2247000" cy="6282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400050" spcFirstLastPara="1" rIns="0" wrap="square" tIns="0">
            <a:noAutofit/>
          </a:bodyPr>
          <a:lstStyle/>
          <a:p>
            <a:pPr indent="114300" lvl="0" marL="0" rtl="0" algn="l">
              <a:spcBef>
                <a:spcPts val="0"/>
              </a:spcBef>
              <a:spcAft>
                <a:spcPts val="0"/>
              </a:spcAft>
              <a:buNone/>
            </a:pPr>
            <a:r>
              <a:rPr b="1" lang="en" sz="1100">
                <a:latin typeface="News Cycle"/>
                <a:ea typeface="News Cycle"/>
                <a:cs typeface="News Cycle"/>
                <a:sym typeface="News Cycle"/>
              </a:rPr>
              <a:t>DATA MODELING</a:t>
            </a:r>
            <a:endParaRPr b="1" sz="1100">
              <a:latin typeface="News Cycle"/>
              <a:ea typeface="News Cycle"/>
              <a:cs typeface="News Cycle"/>
              <a:sym typeface="News Cycle"/>
            </a:endParaRPr>
          </a:p>
        </p:txBody>
      </p:sp>
      <p:sp>
        <p:nvSpPr>
          <p:cNvPr id="167" name="Google Shape;167;p16"/>
          <p:cNvSpPr/>
          <p:nvPr/>
        </p:nvSpPr>
        <p:spPr>
          <a:xfrm>
            <a:off x="1238250" y="2445150"/>
            <a:ext cx="2583900" cy="6282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285750" lvl="0" marL="0" marR="0" rtl="0" algn="ctr">
              <a:lnSpc>
                <a:spcPct val="100000"/>
              </a:lnSpc>
              <a:spcBef>
                <a:spcPts val="0"/>
              </a:spcBef>
              <a:spcAft>
                <a:spcPts val="0"/>
              </a:spcAft>
              <a:buNone/>
            </a:pPr>
            <a:r>
              <a:rPr b="1" lang="en" sz="1100">
                <a:solidFill>
                  <a:schemeClr val="lt1"/>
                </a:solidFill>
                <a:latin typeface="News Cycle"/>
                <a:ea typeface="News Cycle"/>
                <a:cs typeface="News Cycle"/>
                <a:sym typeface="News Cycle"/>
              </a:rPr>
              <a:t>DATA ANALYSIS</a:t>
            </a:r>
            <a:endParaRPr b="1" sz="1100">
              <a:solidFill>
                <a:schemeClr val="lt1"/>
              </a:solidFill>
              <a:latin typeface="News Cycle"/>
              <a:ea typeface="News Cycle"/>
              <a:cs typeface="News Cycle"/>
              <a:sym typeface="News Cycle"/>
            </a:endParaRPr>
          </a:p>
        </p:txBody>
      </p:sp>
      <p:sp>
        <p:nvSpPr>
          <p:cNvPr id="168" name="Google Shape;168;p16"/>
          <p:cNvSpPr/>
          <p:nvPr/>
        </p:nvSpPr>
        <p:spPr>
          <a:xfrm>
            <a:off x="0" y="2445275"/>
            <a:ext cx="1828800" cy="6282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114300" lvl="0" marL="0" marR="0" rtl="0" algn="l">
              <a:lnSpc>
                <a:spcPct val="100000"/>
              </a:lnSpc>
              <a:spcBef>
                <a:spcPts val="0"/>
              </a:spcBef>
              <a:spcAft>
                <a:spcPts val="0"/>
              </a:spcAft>
              <a:buNone/>
            </a:pPr>
            <a:r>
              <a:rPr b="1" lang="en" sz="1100">
                <a:solidFill>
                  <a:schemeClr val="dk1"/>
                </a:solidFill>
                <a:latin typeface="News Cycle"/>
                <a:ea typeface="News Cycle"/>
                <a:cs typeface="News Cycle"/>
                <a:sym typeface="News Cycle"/>
              </a:rPr>
              <a:t>DATA CLEANING</a:t>
            </a:r>
            <a:endParaRPr b="1" sz="1100">
              <a:solidFill>
                <a:schemeClr val="dk1"/>
              </a:solidFill>
              <a:latin typeface="News Cycle"/>
              <a:ea typeface="News Cycle"/>
              <a:cs typeface="News Cycle"/>
              <a:sym typeface="News Cyc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CLEANING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550500" y="36415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Process</a:t>
            </a:r>
            <a:endParaRPr/>
          </a:p>
        </p:txBody>
      </p:sp>
      <p:sp>
        <p:nvSpPr>
          <p:cNvPr id="179" name="Google Shape;179;p18"/>
          <p:cNvSpPr txBox="1"/>
          <p:nvPr>
            <p:ph idx="1" type="body"/>
          </p:nvPr>
        </p:nvSpPr>
        <p:spPr>
          <a:xfrm>
            <a:off x="550500" y="920623"/>
            <a:ext cx="6107700" cy="3033900"/>
          </a:xfrm>
          <a:prstGeom prst="rect">
            <a:avLst/>
          </a:prstGeom>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Char char="▸"/>
            </a:pPr>
            <a:r>
              <a:rPr lang="en"/>
              <a:t>Add </a:t>
            </a:r>
            <a:r>
              <a:rPr lang="en"/>
              <a:t>longitude</a:t>
            </a:r>
            <a:r>
              <a:rPr lang="en"/>
              <a:t> and </a:t>
            </a:r>
            <a:r>
              <a:rPr lang="en"/>
              <a:t>latitude</a:t>
            </a:r>
            <a:r>
              <a:rPr lang="en"/>
              <a:t> using GeoCoding API</a:t>
            </a:r>
            <a:endParaRPr/>
          </a:p>
          <a:p>
            <a:pPr indent="-381000" lvl="0" marL="457200" rtl="0" algn="l">
              <a:lnSpc>
                <a:spcPct val="150000"/>
              </a:lnSpc>
              <a:spcBef>
                <a:spcPts val="0"/>
              </a:spcBef>
              <a:spcAft>
                <a:spcPts val="0"/>
              </a:spcAft>
              <a:buSzPts val="2400"/>
              <a:buChar char="▸"/>
            </a:pPr>
            <a:r>
              <a:rPr lang="en"/>
              <a:t>Remove irrelevant columns </a:t>
            </a:r>
            <a:endParaRPr/>
          </a:p>
          <a:p>
            <a:pPr indent="-368300" lvl="1" marL="914400" rtl="0" algn="l">
              <a:lnSpc>
                <a:spcPct val="150000"/>
              </a:lnSpc>
              <a:spcBef>
                <a:spcPts val="0"/>
              </a:spcBef>
              <a:spcAft>
                <a:spcPts val="0"/>
              </a:spcAft>
              <a:buSzPts val="2200"/>
              <a:buChar char="▹"/>
            </a:pPr>
            <a:r>
              <a:rPr lang="en" sz="2200"/>
              <a:t>Example: Easement, Apartment Number </a:t>
            </a:r>
            <a:endParaRPr sz="2200"/>
          </a:p>
          <a:p>
            <a:pPr indent="-381000" lvl="0" marL="457200" rtl="0" algn="l">
              <a:lnSpc>
                <a:spcPct val="150000"/>
              </a:lnSpc>
              <a:spcBef>
                <a:spcPts val="0"/>
              </a:spcBef>
              <a:spcAft>
                <a:spcPts val="0"/>
              </a:spcAft>
              <a:buSzPts val="2400"/>
              <a:buChar char="▸"/>
            </a:pPr>
            <a:r>
              <a:rPr lang="en"/>
              <a:t>Remove duplicate rows</a:t>
            </a:r>
            <a:endParaRPr/>
          </a:p>
          <a:p>
            <a:pPr indent="-381000" lvl="0" marL="457200" rtl="0" algn="l">
              <a:lnSpc>
                <a:spcPct val="150000"/>
              </a:lnSpc>
              <a:spcBef>
                <a:spcPts val="0"/>
              </a:spcBef>
              <a:spcAft>
                <a:spcPts val="0"/>
              </a:spcAft>
              <a:buSzPts val="2400"/>
              <a:buChar char="▸"/>
            </a:pPr>
            <a:r>
              <a:rPr lang="en"/>
              <a:t>Handle data types </a:t>
            </a:r>
            <a:endParaRPr/>
          </a:p>
          <a:p>
            <a:pPr indent="-355600" lvl="1" marL="914400" rtl="0" algn="l">
              <a:lnSpc>
                <a:spcPct val="150000"/>
              </a:lnSpc>
              <a:spcBef>
                <a:spcPts val="0"/>
              </a:spcBef>
              <a:spcAft>
                <a:spcPts val="0"/>
              </a:spcAft>
              <a:buSzPts val="2000"/>
              <a:buChar char="▹"/>
            </a:pPr>
            <a:r>
              <a:rPr lang="en" sz="2000"/>
              <a:t>Example:</a:t>
            </a:r>
            <a:r>
              <a:rPr lang="en" sz="2000"/>
              <a:t> Neighborhood </a:t>
            </a:r>
            <a:endParaRPr sz="2000"/>
          </a:p>
          <a:p>
            <a:pPr indent="-355600" lvl="2" marL="1371600" rtl="0" algn="l">
              <a:lnSpc>
                <a:spcPct val="150000"/>
              </a:lnSpc>
              <a:spcBef>
                <a:spcPts val="0"/>
              </a:spcBef>
              <a:spcAft>
                <a:spcPts val="0"/>
              </a:spcAft>
              <a:buSzPts val="2000"/>
              <a:buChar char="■"/>
            </a:pPr>
            <a:r>
              <a:rPr lang="en" sz="2000"/>
              <a:t>Character type </a:t>
            </a:r>
            <a:r>
              <a:rPr lang="en" sz="2000">
                <a:solidFill>
                  <a:srgbClr val="000000"/>
                </a:solidFill>
                <a:latin typeface="Arial"/>
                <a:ea typeface="Arial"/>
                <a:cs typeface="Arial"/>
                <a:sym typeface="Arial"/>
              </a:rPr>
              <a:t>→</a:t>
            </a:r>
            <a:r>
              <a:rPr lang="en" sz="2000"/>
              <a:t> factor.type</a:t>
            </a:r>
            <a:endParaRPr sz="2000"/>
          </a:p>
          <a:p>
            <a:pPr indent="0" lvl="0" marL="0" rtl="0" algn="l">
              <a:lnSpc>
                <a:spcPct val="150000"/>
              </a:lnSpc>
              <a:spcBef>
                <a:spcPts val="800"/>
              </a:spcBef>
              <a:spcAft>
                <a:spcPts val="0"/>
              </a:spcAft>
              <a:buNone/>
            </a:pPr>
            <a:r>
              <a:rPr lang="en" sz="2200" u="sng">
                <a:solidFill>
                  <a:schemeClr val="hlink"/>
                </a:solidFill>
                <a:hlinkClick r:id="rId3"/>
              </a:rPr>
              <a:t>Data: NYC Manhattan Rolling Sale</a:t>
            </a:r>
            <a:r>
              <a:rPr lang="en"/>
              <a:t> </a:t>
            </a:r>
            <a:r>
              <a:rPr b="1" lang="en" sz="1500"/>
              <a:t>(</a:t>
            </a:r>
            <a:r>
              <a:rPr b="1" lang="en" sz="1300"/>
              <a:t>December 2021 - November 2022)</a:t>
            </a:r>
            <a:endParaRPr b="1" sz="1300"/>
          </a:p>
          <a:p>
            <a:pPr indent="0" lvl="0" marL="0" rtl="0" algn="l">
              <a:lnSpc>
                <a:spcPct val="150000"/>
              </a:lnSpc>
              <a:spcBef>
                <a:spcPts val="800"/>
              </a:spcBef>
              <a:spcAft>
                <a:spcPts val="800"/>
              </a:spcAft>
              <a:buNone/>
            </a:pPr>
            <a:r>
              <a:t/>
            </a:r>
            <a:endParaRPr sz="2200"/>
          </a:p>
        </p:txBody>
      </p:sp>
      <p:sp>
        <p:nvSpPr>
          <p:cNvPr id="180" name="Google Shape;180;p18"/>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550500" y="378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Process</a:t>
            </a:r>
            <a:endParaRPr/>
          </a:p>
        </p:txBody>
      </p:sp>
      <p:sp>
        <p:nvSpPr>
          <p:cNvPr id="186" name="Google Shape;186;p19"/>
          <p:cNvSpPr txBox="1"/>
          <p:nvPr>
            <p:ph idx="1" type="body"/>
          </p:nvPr>
        </p:nvSpPr>
        <p:spPr>
          <a:xfrm>
            <a:off x="550500" y="889398"/>
            <a:ext cx="6107700" cy="3033900"/>
          </a:xfrm>
          <a:prstGeom prst="rect">
            <a:avLst/>
          </a:prstGeom>
        </p:spPr>
        <p:txBody>
          <a:bodyPr anchorCtr="0" anchor="t" bIns="0" lIns="0" spcFirstLastPara="1" rIns="0" wrap="square" tIns="0">
            <a:noAutofit/>
          </a:bodyPr>
          <a:lstStyle/>
          <a:p>
            <a:pPr indent="-381000" lvl="0" marL="457200" rtl="0" algn="l">
              <a:lnSpc>
                <a:spcPct val="150000"/>
              </a:lnSpc>
              <a:spcBef>
                <a:spcPts val="0"/>
              </a:spcBef>
              <a:spcAft>
                <a:spcPts val="0"/>
              </a:spcAft>
              <a:buSzPts val="2400"/>
              <a:buChar char="▸"/>
            </a:pPr>
            <a:r>
              <a:rPr lang="en"/>
              <a:t>Handle Missing Values</a:t>
            </a:r>
            <a:endParaRPr/>
          </a:p>
          <a:p>
            <a:pPr indent="-381000" lvl="1" marL="914400" rtl="0" algn="l">
              <a:lnSpc>
                <a:spcPct val="150000"/>
              </a:lnSpc>
              <a:spcBef>
                <a:spcPts val="0"/>
              </a:spcBef>
              <a:spcAft>
                <a:spcPts val="0"/>
              </a:spcAft>
              <a:buSzPts val="2400"/>
              <a:buChar char="▹"/>
            </a:pPr>
            <a:r>
              <a:rPr lang="en"/>
              <a:t>Columns with more than 60% missing rate were removed.</a:t>
            </a:r>
            <a:endParaRPr/>
          </a:p>
          <a:p>
            <a:pPr indent="-381000" lvl="0" marL="457200" rtl="0" algn="l">
              <a:lnSpc>
                <a:spcPct val="150000"/>
              </a:lnSpc>
              <a:spcBef>
                <a:spcPts val="0"/>
              </a:spcBef>
              <a:spcAft>
                <a:spcPts val="0"/>
              </a:spcAft>
              <a:buSzPts val="2400"/>
              <a:buChar char="▸"/>
            </a:pPr>
            <a:r>
              <a:rPr lang="en"/>
              <a:t>Detect and remove outliers (occurring as mistakes)</a:t>
            </a:r>
            <a:endParaRPr/>
          </a:p>
          <a:p>
            <a:pPr indent="-381000" lvl="1" marL="914400" rtl="0" algn="l">
              <a:lnSpc>
                <a:spcPct val="150000"/>
              </a:lnSpc>
              <a:spcBef>
                <a:spcPts val="0"/>
              </a:spcBef>
              <a:spcAft>
                <a:spcPts val="0"/>
              </a:spcAft>
              <a:buSzPts val="2400"/>
              <a:buChar char="▹"/>
            </a:pPr>
            <a:r>
              <a:rPr lang="en"/>
              <a:t>Property with relatively low sale price </a:t>
            </a:r>
            <a:endParaRPr/>
          </a:p>
          <a:p>
            <a:pPr indent="-381000" lvl="1" marL="914400" rtl="0" algn="l">
              <a:lnSpc>
                <a:spcPct val="150000"/>
              </a:lnSpc>
              <a:spcBef>
                <a:spcPts val="0"/>
              </a:spcBef>
              <a:spcAft>
                <a:spcPts val="0"/>
              </a:spcAft>
              <a:buSzPts val="2400"/>
              <a:buChar char="▹"/>
            </a:pPr>
            <a:r>
              <a:rPr lang="en"/>
              <a:t>Commercial units with neg</a:t>
            </a:r>
            <a:r>
              <a:rPr lang="en"/>
              <a:t>ative values</a:t>
            </a:r>
            <a:endParaRPr/>
          </a:p>
          <a:p>
            <a:pPr indent="-381000" lvl="0" marL="457200" rtl="0" algn="l">
              <a:lnSpc>
                <a:spcPct val="150000"/>
              </a:lnSpc>
              <a:spcBef>
                <a:spcPts val="0"/>
              </a:spcBef>
              <a:spcAft>
                <a:spcPts val="0"/>
              </a:spcAft>
              <a:buSzPts val="2400"/>
              <a:buChar char="▸"/>
            </a:pPr>
            <a:r>
              <a:rPr lang="en"/>
              <a:t>Cleaned data frame </a:t>
            </a:r>
            <a:endParaRPr/>
          </a:p>
          <a:p>
            <a:pPr indent="0" lvl="0" marL="0" rtl="0" algn="l">
              <a:lnSpc>
                <a:spcPct val="150000"/>
              </a:lnSpc>
              <a:spcBef>
                <a:spcPts val="0"/>
              </a:spcBef>
              <a:spcAft>
                <a:spcPts val="800"/>
              </a:spcAft>
              <a:buNone/>
            </a:pPr>
            <a:r>
              <a:t/>
            </a:r>
            <a:endParaRPr/>
          </a:p>
        </p:txBody>
      </p:sp>
      <p:sp>
        <p:nvSpPr>
          <p:cNvPr id="187" name="Google Shape;187;p19"/>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499900" y="203225"/>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Description</a:t>
            </a:r>
            <a:endParaRPr/>
          </a:p>
        </p:txBody>
      </p:sp>
      <p:sp>
        <p:nvSpPr>
          <p:cNvPr id="193" name="Google Shape;193;p20"/>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94" name="Google Shape;194;p20"/>
          <p:cNvGraphicFramePr/>
          <p:nvPr/>
        </p:nvGraphicFramePr>
        <p:xfrm>
          <a:off x="56025" y="734400"/>
          <a:ext cx="3000000" cy="3000000"/>
        </p:xfrm>
        <a:graphic>
          <a:graphicData uri="http://schemas.openxmlformats.org/drawingml/2006/table">
            <a:tbl>
              <a:tblPr>
                <a:noFill/>
                <a:tableStyleId>{90CF9621-2A2E-4A10-8918-18BF6EE96FF8}</a:tableStyleId>
              </a:tblPr>
              <a:tblGrid>
                <a:gridCol w="2105800"/>
                <a:gridCol w="4737675"/>
              </a:tblGrid>
              <a:tr h="426700">
                <a:tc>
                  <a:txBody>
                    <a:bodyPr/>
                    <a:lstStyle/>
                    <a:p>
                      <a:pPr indent="0" lvl="0" marL="0" rtl="0" algn="ctr">
                        <a:spcBef>
                          <a:spcPts val="0"/>
                        </a:spcBef>
                        <a:spcAft>
                          <a:spcPts val="0"/>
                        </a:spcAft>
                        <a:buNone/>
                      </a:pPr>
                      <a:r>
                        <a:rPr b="1" lang="en" sz="1600" u="sng">
                          <a:latin typeface="News Cycle"/>
                          <a:ea typeface="News Cycle"/>
                          <a:cs typeface="News Cycle"/>
                          <a:sym typeface="News Cycle"/>
                        </a:rPr>
                        <a:t>Attribute</a:t>
                      </a:r>
                      <a:endParaRPr b="1" sz="1600" u="sng">
                        <a:latin typeface="News Cycle"/>
                        <a:ea typeface="News Cycle"/>
                        <a:cs typeface="News Cycle"/>
                        <a:sym typeface="News Cycle"/>
                      </a:endParaRPr>
                    </a:p>
                  </a:txBody>
                  <a:tcPr marT="91425" marB="91425" marR="91425" marL="91425">
                    <a:solidFill>
                      <a:srgbClr val="0DB8CC">
                        <a:alpha val="43580"/>
                      </a:srgbClr>
                    </a:solidFill>
                  </a:tcPr>
                </a:tc>
                <a:tc>
                  <a:txBody>
                    <a:bodyPr/>
                    <a:lstStyle/>
                    <a:p>
                      <a:pPr indent="0" lvl="0" marL="0" rtl="0" algn="ctr">
                        <a:spcBef>
                          <a:spcPts val="0"/>
                        </a:spcBef>
                        <a:spcAft>
                          <a:spcPts val="0"/>
                        </a:spcAft>
                        <a:buNone/>
                      </a:pPr>
                      <a:r>
                        <a:rPr b="1" lang="en" sz="1600" u="sng">
                          <a:latin typeface="News Cycle"/>
                          <a:ea typeface="News Cycle"/>
                          <a:cs typeface="News Cycle"/>
                          <a:sym typeface="News Cycle"/>
                        </a:rPr>
                        <a:t>Description</a:t>
                      </a:r>
                      <a:endParaRPr b="1" sz="1600" u="sng">
                        <a:latin typeface="News Cycle"/>
                        <a:ea typeface="News Cycle"/>
                        <a:cs typeface="News Cycle"/>
                        <a:sym typeface="News Cycle"/>
                      </a:endParaRPr>
                    </a:p>
                  </a:txBody>
                  <a:tcPr marT="91425" marB="91425" marR="91425" marL="91425">
                    <a:solidFill>
                      <a:srgbClr val="0DB8CC">
                        <a:alpha val="43580"/>
                      </a:srgbClr>
                    </a:solidFill>
                  </a:tcPr>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Neighborhood</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Neighborhood within Manhattan</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Building Class Category</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I</a:t>
                      </a:r>
                      <a:r>
                        <a:rPr lang="en">
                          <a:latin typeface="News Cycle"/>
                          <a:ea typeface="News Cycle"/>
                          <a:cs typeface="News Cycle"/>
                          <a:sym typeface="News Cycle"/>
                        </a:rPr>
                        <a:t>dentify similar properties grouped by building class</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Tax Class at present</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Tax class assigned by use of property (Class 1,2,3,4)</a:t>
                      </a:r>
                      <a:endParaRPr>
                        <a:latin typeface="News Cycle"/>
                        <a:ea typeface="News Cycle"/>
                        <a:cs typeface="News Cycle"/>
                        <a:sym typeface="News Cycle"/>
                      </a:endParaRPr>
                    </a:p>
                  </a:txBody>
                  <a:tcPr marT="91425" marB="91425" marR="91425" marL="91425"/>
                </a:tc>
              </a:tr>
              <a:tr h="416450">
                <a:tc>
                  <a:txBody>
                    <a:bodyPr/>
                    <a:lstStyle/>
                    <a:p>
                      <a:pPr indent="0" lvl="0" marL="0" rtl="0" algn="ctr">
                        <a:spcBef>
                          <a:spcPts val="0"/>
                        </a:spcBef>
                        <a:spcAft>
                          <a:spcPts val="0"/>
                        </a:spcAft>
                        <a:buNone/>
                      </a:pPr>
                      <a:r>
                        <a:rPr lang="en">
                          <a:latin typeface="News Cycle"/>
                          <a:ea typeface="News Cycle"/>
                          <a:cs typeface="News Cycle"/>
                          <a:sym typeface="News Cycle"/>
                        </a:rPr>
                        <a:t>Building Class at present</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Class assigned by constructive use of property</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sz="1300">
                          <a:latin typeface="News Cycle"/>
                          <a:ea typeface="News Cycle"/>
                          <a:cs typeface="News Cycle"/>
                          <a:sym typeface="News Cycle"/>
                        </a:rPr>
                        <a:t>Tax Class at time of sale</a:t>
                      </a:r>
                      <a:endParaRPr sz="1300">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Tax class assigned during sale of property </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sz="1200">
                          <a:latin typeface="News Cycle"/>
                          <a:ea typeface="News Cycle"/>
                          <a:cs typeface="News Cycle"/>
                          <a:sym typeface="News Cycle"/>
                        </a:rPr>
                        <a:t>Building Class at time of sale</a:t>
                      </a:r>
                      <a:endParaRPr sz="1200">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Building class assigned during sale of property</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Longitude</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Property Longitude calculated using google API</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Latitude</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Property Latitude calculated by google API</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Sale Price</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Price paid for the property</a:t>
                      </a:r>
                      <a:endParaRPr>
                        <a:latin typeface="News Cycle"/>
                        <a:ea typeface="News Cycle"/>
                        <a:cs typeface="News Cycle"/>
                        <a:sym typeface="News Cycle"/>
                      </a:endParaRPr>
                    </a:p>
                  </a:txBody>
                  <a:tcPr marT="91425" marB="91425" marR="91425" marL="91425"/>
                </a:tc>
              </a:tr>
              <a:tr h="396200">
                <a:tc>
                  <a:txBody>
                    <a:bodyPr/>
                    <a:lstStyle/>
                    <a:p>
                      <a:pPr indent="0" lvl="0" marL="0" rtl="0" algn="ctr">
                        <a:spcBef>
                          <a:spcPts val="0"/>
                        </a:spcBef>
                        <a:spcAft>
                          <a:spcPts val="0"/>
                        </a:spcAft>
                        <a:buNone/>
                      </a:pPr>
                      <a:r>
                        <a:rPr lang="en">
                          <a:latin typeface="News Cycle"/>
                          <a:ea typeface="News Cycle"/>
                          <a:cs typeface="News Cycle"/>
                          <a:sym typeface="News Cycle"/>
                        </a:rPr>
                        <a:t>Sale Date</a:t>
                      </a:r>
                      <a:endParaRPr>
                        <a:latin typeface="News Cycle"/>
                        <a:ea typeface="News Cycle"/>
                        <a:cs typeface="News Cycle"/>
                        <a:sym typeface="News Cycle"/>
                      </a:endParaRPr>
                    </a:p>
                  </a:txBody>
                  <a:tcPr marT="91425" marB="91425" marR="91425" marL="91425"/>
                </a:tc>
                <a:tc>
                  <a:txBody>
                    <a:bodyPr/>
                    <a:lstStyle/>
                    <a:p>
                      <a:pPr indent="0" lvl="0" marL="0" rtl="0" algn="ctr">
                        <a:spcBef>
                          <a:spcPts val="0"/>
                        </a:spcBef>
                        <a:spcAft>
                          <a:spcPts val="0"/>
                        </a:spcAft>
                        <a:buNone/>
                      </a:pPr>
                      <a:r>
                        <a:rPr lang="en">
                          <a:latin typeface="News Cycle"/>
                          <a:ea typeface="News Cycle"/>
                          <a:cs typeface="News Cycle"/>
                          <a:sym typeface="News Cycle"/>
                        </a:rPr>
                        <a:t>Date property was sold</a:t>
                      </a:r>
                      <a:endParaRPr>
                        <a:latin typeface="News Cycle"/>
                        <a:ea typeface="News Cycle"/>
                        <a:cs typeface="News Cycle"/>
                        <a:sym typeface="News Cycle"/>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Jessica template">
  <a:themeElements>
    <a:clrScheme name="Custom 347">
      <a:dk1>
        <a:srgbClr val="062133"/>
      </a:dk1>
      <a:lt1>
        <a:srgbClr val="FFFFFF"/>
      </a:lt1>
      <a:dk2>
        <a:srgbClr val="666666"/>
      </a:dk2>
      <a:lt2>
        <a:srgbClr val="E9EEF0"/>
      </a:lt2>
      <a:accent1>
        <a:srgbClr val="0DB8CC"/>
      </a:accent1>
      <a:accent2>
        <a:srgbClr val="FFD785"/>
      </a:accent2>
      <a:accent3>
        <a:srgbClr val="00799E"/>
      </a:accent3>
      <a:accent4>
        <a:srgbClr val="32E4C8"/>
      </a:accent4>
      <a:accent5>
        <a:srgbClr val="FFD68C"/>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